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0"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91" name="Body Level One…"/>
          <p:cNvSpPr txBox="1"/>
          <p:nvPr>
            <p:ph type="body" idx="1"/>
          </p:nvPr>
        </p:nvSpPr>
        <p:spPr>
          <a:xfrm>
            <a:off x="838200" y="1825625"/>
            <a:ext cx="10515600" cy="43513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99" name="Title Text"/>
          <p:cNvSpPr txBox="1"/>
          <p:nvPr>
            <p:ph type="title"/>
          </p:nvPr>
        </p:nvSpPr>
        <p:spPr>
          <a:xfrm>
            <a:off x="8724900" y="365125"/>
            <a:ext cx="2628900" cy="5811838"/>
          </a:xfrm>
          <a:prstGeom prst="rect">
            <a:avLst/>
          </a:prstGeom>
        </p:spPr>
        <p:txBody>
          <a:bodyPr vert="eaVert" anchor="t">
            <a:normAutofit fontScale="100000" lnSpcReduction="0"/>
          </a:bodyPr>
          <a:lstStyle/>
          <a:p>
            <a:pPr/>
            <a:r>
              <a:t>Title Text</a:t>
            </a:r>
          </a:p>
        </p:txBody>
      </p:sp>
      <p:sp>
        <p:nvSpPr>
          <p:cNvPr id="100"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108" name="Title Text"/>
          <p:cNvSpPr txBox="1"/>
          <p:nvPr>
            <p:ph type="title"/>
          </p:nvPr>
        </p:nvSpPr>
        <p:spPr>
          <a:xfrm>
            <a:off x="1524000" y="1122362"/>
            <a:ext cx="9144000" cy="2387601"/>
          </a:xfrm>
          <a:prstGeom prst="rect">
            <a:avLst/>
          </a:prstGeom>
        </p:spPr>
        <p:txBody>
          <a:bodyPr anchor="b">
            <a:normAutofit fontScale="100000" lnSpcReduction="0"/>
          </a:bodyPr>
          <a:lstStyle>
            <a:lvl1pPr algn="ctr">
              <a:defRPr sz="4800">
                <a:solidFill>
                  <a:srgbClr val="005493"/>
                </a:solidFill>
                <a:latin typeface="IBM Plex Mono SemiBold"/>
                <a:ea typeface="IBM Plex Mono SemiBold"/>
                <a:cs typeface="IBM Plex Mono SemiBold"/>
                <a:sym typeface="IBM Plex Mono SemiBold"/>
              </a:defRPr>
            </a:lvl1pPr>
          </a:lstStyle>
          <a:p>
            <a:pPr/>
            <a:r>
              <a:t>Title Text</a:t>
            </a:r>
          </a:p>
        </p:txBody>
      </p:sp>
      <p:sp>
        <p:nvSpPr>
          <p:cNvPr id="1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ertical Title and Text">
    <p:spTree>
      <p:nvGrpSpPr>
        <p:cNvPr id="1" name=""/>
        <p:cNvGrpSpPr/>
        <p:nvPr/>
      </p:nvGrpSpPr>
      <p:grpSpPr>
        <a:xfrm>
          <a:off x="0" y="0"/>
          <a:ext cx="0" cy="0"/>
          <a:chOff x="0" y="0"/>
          <a:chExt cx="0" cy="0"/>
        </a:xfrm>
      </p:grpSpPr>
      <p:sp>
        <p:nvSpPr>
          <p:cNvPr id="116"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19" name="Body Level One…"/>
          <p:cNvSpPr txBox="1"/>
          <p:nvPr>
            <p:ph type="body" idx="1"/>
          </p:nvPr>
        </p:nvSpPr>
        <p:spPr>
          <a:xfrm>
            <a:off x="838200" y="1825625"/>
            <a:ext cx="10515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 name="Title Text"/>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Title Text</a:t>
            </a:r>
          </a:p>
        </p:txBody>
      </p:sp>
      <p:sp>
        <p:nvSpPr>
          <p:cNvPr id="28" name="Body Level One…"/>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6"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37" name="Body Level One…"/>
          <p:cNvSpPr txBox="1"/>
          <p:nvPr>
            <p:ph type="body" sz="half" idx="1"/>
          </p:nvPr>
        </p:nvSpPr>
        <p:spPr>
          <a:xfrm>
            <a:off x="838200" y="1825625"/>
            <a:ext cx="5181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5" name="Title Text"/>
          <p:cNvSpPr txBox="1"/>
          <p:nvPr>
            <p:ph type="title"/>
          </p:nvPr>
        </p:nvSpPr>
        <p:spPr>
          <a:xfrm>
            <a:off x="839787" y="365125"/>
            <a:ext cx="10515601" cy="1325563"/>
          </a:xfrm>
          <a:prstGeom prst="rect">
            <a:avLst/>
          </a:prstGeom>
        </p:spPr>
        <p:txBody>
          <a:bodyPr anchor="t">
            <a:normAutofit fontScale="100000" lnSpcReduction="0"/>
          </a:bodyPr>
          <a:lstStyle/>
          <a:p>
            <a:pPr/>
            <a:r>
              <a:t>Title Text</a:t>
            </a:r>
          </a:p>
        </p:txBody>
      </p:sp>
      <p:sp>
        <p:nvSpPr>
          <p:cNvPr id="46" name="Body Level One…"/>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7" name="Text Placeholder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5"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71" name="Body Level One…"/>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2" name="Text Placeholder 3"/>
          <p:cNvSpPr/>
          <p:nvPr>
            <p:ph type="body" sz="quarter" idx="21"/>
          </p:nvPr>
        </p:nvSpPr>
        <p:spPr>
          <a:xfrm>
            <a:off x="839787" y="2057400"/>
            <a:ext cx="3932239" cy="3811588"/>
          </a:xfrm>
          <a:prstGeom prst="rect">
            <a:avLst/>
          </a:prstGeom>
        </p:spPr>
        <p:txBody>
          <a:bodyPr>
            <a:normAutofit fontScale="100000" lnSpcReduction="0"/>
          </a:bodyPr>
          <a:lstStyle/>
          <a:p>
            <a:pPr marL="0" indent="0">
              <a:buSzTx/>
              <a:buFontTx/>
              <a:buNone/>
              <a:defRPr sz="1600"/>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81" name="Picture Placeholder 2"/>
          <p:cNvSpPr/>
          <p:nvPr>
            <p:ph type="pic" sz="half" idx="21"/>
          </p:nvPr>
        </p:nvSpPr>
        <p:spPr>
          <a:xfrm>
            <a:off x="5183187" y="987425"/>
            <a:ext cx="6172201" cy="4873625"/>
          </a:xfrm>
          <a:prstGeom prst="rect">
            <a:avLst/>
          </a:prstGeom>
        </p:spPr>
        <p:txBody>
          <a:bodyPr lIns="91439" rIns="91439"/>
          <a:lstStyle/>
          <a:p>
            <a:pPr/>
          </a:p>
        </p:txBody>
      </p:sp>
      <p:sp>
        <p:nvSpPr>
          <p:cNvPr id="82" name="Body Level One…"/>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127811" y="6060021"/>
            <a:ext cx="330161" cy="332741"/>
          </a:xfrm>
          <a:prstGeom prst="rect">
            <a:avLst/>
          </a:prstGeom>
          <a:ln w="12700">
            <a:miter lim="400000"/>
          </a:ln>
        </p:spPr>
        <p:txBody>
          <a:bodyPr wrap="none" lIns="45719" rIns="45719" anchor="ctr">
            <a:spAutoFit/>
          </a:bodyPr>
          <a:lstStyle>
            <a:lvl1pPr algn="r">
              <a:defRPr sz="1600">
                <a:solidFill>
                  <a:srgbClr val="1C7DDB"/>
                </a:solidFill>
                <a:latin typeface="Abadi"/>
                <a:ea typeface="Abadi"/>
                <a:cs typeface="Abadi"/>
                <a:sym typeface="Abad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1pPr>
      <a:lvl2pPr marL="0" marR="0" indent="457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2pPr>
      <a:lvl3pPr marL="0" marR="0" indent="914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3.png"/><Relationship Id="rId4" Type="http://schemas.openxmlformats.org/officeDocument/2006/relationships/image" Target="../media/image3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7.png"/><Relationship Id="rId4" Type="http://schemas.openxmlformats.org/officeDocument/2006/relationships/image" Target="../media/image3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justbuildin/IBM-Data-Science-Program-"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Box 5"/>
          <p:cNvSpPr txBox="1"/>
          <p:nvPr/>
        </p:nvSpPr>
        <p:spPr>
          <a:xfrm>
            <a:off x="934265" y="4568733"/>
            <a:ext cx="242316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E7E6E6"/>
                </a:solidFill>
                <a:latin typeface="Abadi"/>
                <a:ea typeface="Abadi"/>
                <a:cs typeface="Abadi"/>
                <a:sym typeface="Abadi"/>
              </a:defRPr>
            </a:pPr>
            <a:r>
              <a:t>Justin Ngo</a:t>
            </a:r>
          </a:p>
          <a:p>
            <a:pPr>
              <a:defRPr>
                <a:solidFill>
                  <a:srgbClr val="E7E6E6"/>
                </a:solidFill>
                <a:latin typeface="Abadi"/>
                <a:ea typeface="Abadi"/>
                <a:cs typeface="Abadi"/>
                <a:sym typeface="Abadi"/>
              </a:defRPr>
            </a:pPr>
            <a:r>
              <a:t>5/18/2022</a:t>
            </a:r>
          </a:p>
        </p:txBody>
      </p:sp>
      <p:pic>
        <p:nvPicPr>
          <p:cNvPr id="127" name="Picture 2" descr="Picture 2"/>
          <p:cNvPicPr>
            <a:picLocks noChangeAspect="1"/>
          </p:cNvPicPr>
          <p:nvPr/>
        </p:nvPicPr>
        <p:blipFill>
          <a:blip r:embed="rId3">
            <a:extLst/>
          </a:blip>
          <a:stretch>
            <a:fillRect/>
          </a:stretch>
        </p:blipFill>
        <p:spPr>
          <a:xfrm>
            <a:off x="889820" y="676828"/>
            <a:ext cx="2104103" cy="62918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0" name="Slide Number Placeholder 5"/>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SpaceX API</a:t>
            </a:r>
          </a:p>
        </p:txBody>
      </p:sp>
      <p:grpSp>
        <p:nvGrpSpPr>
          <p:cNvPr id="253" name="Diagram 6"/>
          <p:cNvGrpSpPr/>
          <p:nvPr/>
        </p:nvGrpSpPr>
        <p:grpSpPr>
          <a:xfrm>
            <a:off x="3813504" y="1938121"/>
            <a:ext cx="4564991" cy="2981756"/>
            <a:chOff x="0" y="0"/>
            <a:chExt cx="4564990" cy="2981756"/>
          </a:xfrm>
        </p:grpSpPr>
        <p:sp>
          <p:nvSpPr>
            <p:cNvPr id="222" name="Line"/>
            <p:cNvSpPr/>
            <p:nvPr/>
          </p:nvSpPr>
          <p:spPr>
            <a:xfrm>
              <a:off x="1317561" y="395809"/>
              <a:ext cx="272854"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225" name="Group"/>
            <p:cNvGrpSpPr/>
            <p:nvPr/>
          </p:nvGrpSpPr>
          <p:grpSpPr>
            <a:xfrm>
              <a:off x="0" y="0"/>
              <a:ext cx="1319362" cy="791617"/>
              <a:chOff x="0" y="0"/>
              <a:chExt cx="1319361" cy="791616"/>
            </a:xfrm>
          </p:grpSpPr>
          <p:sp>
            <p:nvSpPr>
              <p:cNvPr id="223" name="Rectangle"/>
              <p:cNvSpPr/>
              <p:nvPr/>
            </p:nvSpPr>
            <p:spPr>
              <a:xfrm>
                <a:off x="-1" y="-1"/>
                <a:ext cx="1319363" cy="79161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00050">
                  <a:lnSpc>
                    <a:spcPct val="90000"/>
                  </a:lnSpc>
                  <a:spcBef>
                    <a:spcPts val="700"/>
                  </a:spcBef>
                  <a:defRPr sz="900">
                    <a:solidFill>
                      <a:srgbClr val="FFFFFF"/>
                    </a:solidFill>
                  </a:defRPr>
                </a:pPr>
              </a:p>
            </p:txBody>
          </p:sp>
          <p:sp>
            <p:nvSpPr>
              <p:cNvPr id="224" name="Request rocket launch data from API"/>
              <p:cNvSpPr txBox="1"/>
              <p:nvPr/>
            </p:nvSpPr>
            <p:spPr>
              <a:xfrm>
                <a:off x="0" y="210436"/>
                <a:ext cx="1319362" cy="370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007" tIns="64007" rIns="64007" bIns="64007" numCol="1" anchor="ctr">
                <a:spAutoFit/>
              </a:bodyPr>
              <a:lstStyle>
                <a:lvl1pPr algn="ctr" defTabSz="400050">
                  <a:lnSpc>
                    <a:spcPct val="90000"/>
                  </a:lnSpc>
                  <a:spcBef>
                    <a:spcPts val="300"/>
                  </a:spcBef>
                  <a:defRPr sz="900">
                    <a:solidFill>
                      <a:srgbClr val="FFFFFF"/>
                    </a:solidFill>
                    <a:latin typeface="Calibri Light"/>
                    <a:ea typeface="Calibri Light"/>
                    <a:cs typeface="Calibri Light"/>
                    <a:sym typeface="Calibri Light"/>
                  </a:defRPr>
                </a:lvl1pPr>
              </a:lstStyle>
              <a:p>
                <a:pPr/>
                <a:r>
                  <a:t>Request rocket launch data from API</a:t>
                </a:r>
              </a:p>
            </p:txBody>
          </p:sp>
        </p:grpSp>
        <p:sp>
          <p:nvSpPr>
            <p:cNvPr id="226" name="Line"/>
            <p:cNvSpPr/>
            <p:nvPr/>
          </p:nvSpPr>
          <p:spPr>
            <a:xfrm>
              <a:off x="2940376" y="395809"/>
              <a:ext cx="272854"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229" name="Group"/>
            <p:cNvGrpSpPr/>
            <p:nvPr/>
          </p:nvGrpSpPr>
          <p:grpSpPr>
            <a:xfrm>
              <a:off x="1622814" y="0"/>
              <a:ext cx="1319362" cy="791617"/>
              <a:chOff x="0" y="0"/>
              <a:chExt cx="1319361" cy="791616"/>
            </a:xfrm>
          </p:grpSpPr>
          <p:sp>
            <p:nvSpPr>
              <p:cNvPr id="227" name="Rectangle"/>
              <p:cNvSpPr/>
              <p:nvPr/>
            </p:nvSpPr>
            <p:spPr>
              <a:xfrm>
                <a:off x="-1" y="-1"/>
                <a:ext cx="1319363" cy="79161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00050">
                  <a:lnSpc>
                    <a:spcPct val="90000"/>
                  </a:lnSpc>
                  <a:spcBef>
                    <a:spcPts val="700"/>
                  </a:spcBef>
                  <a:defRPr sz="900">
                    <a:solidFill>
                      <a:srgbClr val="FFFFFF"/>
                    </a:solidFill>
                  </a:defRPr>
                </a:pPr>
              </a:p>
            </p:txBody>
          </p:sp>
          <p:sp>
            <p:nvSpPr>
              <p:cNvPr id="228" name="Convert response to a JSON file"/>
              <p:cNvSpPr txBox="1"/>
              <p:nvPr/>
            </p:nvSpPr>
            <p:spPr>
              <a:xfrm>
                <a:off x="0" y="210436"/>
                <a:ext cx="1319362" cy="370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007" tIns="64007" rIns="64007" bIns="64007" numCol="1" anchor="ctr">
                <a:spAutoFit/>
              </a:bodyPr>
              <a:lstStyle>
                <a:lvl1pPr algn="ctr" defTabSz="400050">
                  <a:lnSpc>
                    <a:spcPct val="90000"/>
                  </a:lnSpc>
                  <a:spcBef>
                    <a:spcPts val="300"/>
                  </a:spcBef>
                  <a:defRPr sz="900">
                    <a:solidFill>
                      <a:srgbClr val="FFFFFF"/>
                    </a:solidFill>
                    <a:latin typeface="Calibri Light"/>
                    <a:ea typeface="Calibri Light"/>
                    <a:cs typeface="Calibri Light"/>
                    <a:sym typeface="Calibri Light"/>
                  </a:defRPr>
                </a:lvl1pPr>
              </a:lstStyle>
              <a:p>
                <a:pPr/>
                <a:r>
                  <a:t>Convert response to a JSON file</a:t>
                </a:r>
              </a:p>
            </p:txBody>
          </p:sp>
        </p:grpSp>
        <p:sp>
          <p:nvSpPr>
            <p:cNvPr id="230" name="Line"/>
            <p:cNvSpPr/>
            <p:nvPr/>
          </p:nvSpPr>
          <p:spPr>
            <a:xfrm>
              <a:off x="659680" y="789817"/>
              <a:ext cx="3245630" cy="272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2154"/>
                  </a:lnTo>
                  <a:lnTo>
                    <a:pt x="0" y="12154"/>
                  </a:lnTo>
                  <a:lnTo>
                    <a:pt x="0" y="21600"/>
                  </a:lnTo>
                </a:path>
              </a:pathLst>
            </a:custGeom>
            <a:noFill/>
            <a:ln w="6350" cap="flat">
              <a:solidFill>
                <a:schemeClr val="accent1"/>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700"/>
                </a:spcBef>
                <a:defRPr sz="500"/>
              </a:pPr>
            </a:p>
          </p:txBody>
        </p:sp>
        <p:grpSp>
          <p:nvGrpSpPr>
            <p:cNvPr id="233" name="Group"/>
            <p:cNvGrpSpPr/>
            <p:nvPr/>
          </p:nvGrpSpPr>
          <p:grpSpPr>
            <a:xfrm>
              <a:off x="3245629" y="0"/>
              <a:ext cx="1319362" cy="791617"/>
              <a:chOff x="0" y="0"/>
              <a:chExt cx="1319361" cy="791616"/>
            </a:xfrm>
          </p:grpSpPr>
          <p:sp>
            <p:nvSpPr>
              <p:cNvPr id="231" name="Rectangle"/>
              <p:cNvSpPr/>
              <p:nvPr/>
            </p:nvSpPr>
            <p:spPr>
              <a:xfrm>
                <a:off x="-1" y="-1"/>
                <a:ext cx="1319363" cy="79161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00050">
                  <a:lnSpc>
                    <a:spcPct val="90000"/>
                  </a:lnSpc>
                  <a:spcBef>
                    <a:spcPts val="700"/>
                  </a:spcBef>
                  <a:defRPr sz="900">
                    <a:solidFill>
                      <a:srgbClr val="FFFFFF"/>
                    </a:solidFill>
                  </a:defRPr>
                </a:pPr>
              </a:p>
            </p:txBody>
          </p:sp>
          <p:sp>
            <p:nvSpPr>
              <p:cNvPr id="232" name="Request and parse the data with GET request"/>
              <p:cNvSpPr txBox="1"/>
              <p:nvPr/>
            </p:nvSpPr>
            <p:spPr>
              <a:xfrm>
                <a:off x="0" y="210436"/>
                <a:ext cx="1319362" cy="370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007" tIns="64007" rIns="64007" bIns="64007" numCol="1" anchor="ctr">
                <a:spAutoFit/>
              </a:bodyPr>
              <a:lstStyle>
                <a:lvl1pPr algn="ctr" defTabSz="400050">
                  <a:lnSpc>
                    <a:spcPct val="90000"/>
                  </a:lnSpc>
                  <a:spcBef>
                    <a:spcPts val="300"/>
                  </a:spcBef>
                  <a:defRPr sz="900">
                    <a:solidFill>
                      <a:srgbClr val="FFFFFF"/>
                    </a:solidFill>
                    <a:latin typeface="Calibri Light"/>
                    <a:ea typeface="Calibri Light"/>
                    <a:cs typeface="Calibri Light"/>
                    <a:sym typeface="Calibri Light"/>
                  </a:defRPr>
                </a:lvl1pPr>
              </a:lstStyle>
              <a:p>
                <a:pPr/>
                <a:r>
                  <a:t>Request and parse the data with GET request</a:t>
                </a:r>
              </a:p>
            </p:txBody>
          </p:sp>
        </p:grpSp>
        <p:sp>
          <p:nvSpPr>
            <p:cNvPr id="234" name="Line"/>
            <p:cNvSpPr/>
            <p:nvPr/>
          </p:nvSpPr>
          <p:spPr>
            <a:xfrm>
              <a:off x="1317561" y="1490877"/>
              <a:ext cx="272854"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237" name="Group"/>
            <p:cNvGrpSpPr/>
            <p:nvPr/>
          </p:nvGrpSpPr>
          <p:grpSpPr>
            <a:xfrm>
              <a:off x="0" y="1095070"/>
              <a:ext cx="1319362" cy="791617"/>
              <a:chOff x="0" y="0"/>
              <a:chExt cx="1319361" cy="791616"/>
            </a:xfrm>
          </p:grpSpPr>
          <p:sp>
            <p:nvSpPr>
              <p:cNvPr id="235" name="Rectangle"/>
              <p:cNvSpPr/>
              <p:nvPr/>
            </p:nvSpPr>
            <p:spPr>
              <a:xfrm>
                <a:off x="-1" y="-1"/>
                <a:ext cx="1319363" cy="79161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00050">
                  <a:lnSpc>
                    <a:spcPct val="90000"/>
                  </a:lnSpc>
                  <a:spcBef>
                    <a:spcPts val="700"/>
                  </a:spcBef>
                  <a:defRPr sz="900">
                    <a:solidFill>
                      <a:srgbClr val="FFFFFF"/>
                    </a:solidFill>
                  </a:defRPr>
                </a:pPr>
              </a:p>
            </p:txBody>
          </p:sp>
          <p:sp>
            <p:nvSpPr>
              <p:cNvPr id="236" name="Use json_normalize method to convert the json result into a dataframe"/>
              <p:cNvSpPr txBox="1"/>
              <p:nvPr/>
            </p:nvSpPr>
            <p:spPr>
              <a:xfrm>
                <a:off x="0" y="82184"/>
                <a:ext cx="1319362" cy="6272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007" tIns="64007" rIns="64007" bIns="64007" numCol="1" anchor="ctr">
                <a:spAutoFit/>
              </a:bodyPr>
              <a:lstStyle>
                <a:lvl1pPr algn="ctr" defTabSz="400050">
                  <a:lnSpc>
                    <a:spcPct val="90000"/>
                  </a:lnSpc>
                  <a:spcBef>
                    <a:spcPts val="300"/>
                  </a:spcBef>
                  <a:defRPr sz="900">
                    <a:solidFill>
                      <a:srgbClr val="FFFFFF"/>
                    </a:solidFill>
                    <a:latin typeface="Calibri Light"/>
                    <a:ea typeface="Calibri Light"/>
                    <a:cs typeface="Calibri Light"/>
                    <a:sym typeface="Calibri Light"/>
                  </a:defRPr>
                </a:lvl1pPr>
              </a:lstStyle>
              <a:p>
                <a:pPr/>
                <a:r>
                  <a:t>Use json_normalize method to convert the json result into a dataframe</a:t>
                </a:r>
              </a:p>
            </p:txBody>
          </p:sp>
        </p:grpSp>
        <p:sp>
          <p:nvSpPr>
            <p:cNvPr id="238" name="Line"/>
            <p:cNvSpPr/>
            <p:nvPr/>
          </p:nvSpPr>
          <p:spPr>
            <a:xfrm>
              <a:off x="2940376" y="1490877"/>
              <a:ext cx="272854"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241" name="Group"/>
            <p:cNvGrpSpPr/>
            <p:nvPr/>
          </p:nvGrpSpPr>
          <p:grpSpPr>
            <a:xfrm>
              <a:off x="1622814" y="1095070"/>
              <a:ext cx="1319362" cy="791617"/>
              <a:chOff x="0" y="0"/>
              <a:chExt cx="1319361" cy="791616"/>
            </a:xfrm>
          </p:grpSpPr>
          <p:sp>
            <p:nvSpPr>
              <p:cNvPr id="239" name="Rectangle"/>
              <p:cNvSpPr/>
              <p:nvPr/>
            </p:nvSpPr>
            <p:spPr>
              <a:xfrm>
                <a:off x="-1" y="-1"/>
                <a:ext cx="1319363" cy="79161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00050">
                  <a:lnSpc>
                    <a:spcPct val="90000"/>
                  </a:lnSpc>
                  <a:spcBef>
                    <a:spcPts val="700"/>
                  </a:spcBef>
                  <a:defRPr sz="900">
                    <a:solidFill>
                      <a:srgbClr val="FFFFFF"/>
                    </a:solidFill>
                  </a:defRPr>
                </a:pPr>
              </a:p>
            </p:txBody>
          </p:sp>
          <p:sp>
            <p:nvSpPr>
              <p:cNvPr id="240" name="Create new dataset with the data we have obtained. Combine columns of data into a dictionary."/>
              <p:cNvSpPr txBox="1"/>
              <p:nvPr/>
            </p:nvSpPr>
            <p:spPr>
              <a:xfrm>
                <a:off x="0" y="18057"/>
                <a:ext cx="1319362" cy="7555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007" tIns="64007" rIns="64007" bIns="64007" numCol="1" anchor="ctr">
                <a:spAutoFit/>
              </a:bodyPr>
              <a:lstStyle>
                <a:lvl1pPr algn="ctr" defTabSz="400050">
                  <a:lnSpc>
                    <a:spcPct val="90000"/>
                  </a:lnSpc>
                  <a:spcBef>
                    <a:spcPts val="300"/>
                  </a:spcBef>
                  <a:defRPr sz="900">
                    <a:solidFill>
                      <a:srgbClr val="FFFFFF"/>
                    </a:solidFill>
                    <a:latin typeface="Calibri Light"/>
                    <a:ea typeface="Calibri Light"/>
                    <a:cs typeface="Calibri Light"/>
                    <a:sym typeface="Calibri Light"/>
                  </a:defRPr>
                </a:lvl1pPr>
              </a:lstStyle>
              <a:p>
                <a:pPr/>
                <a:r>
                  <a:t>Create new dataset with the data we have obtained. Combine columns of data into a dictionary. </a:t>
                </a:r>
              </a:p>
            </p:txBody>
          </p:sp>
        </p:grpSp>
        <p:sp>
          <p:nvSpPr>
            <p:cNvPr id="242" name="Line"/>
            <p:cNvSpPr/>
            <p:nvPr/>
          </p:nvSpPr>
          <p:spPr>
            <a:xfrm>
              <a:off x="659680" y="1884886"/>
              <a:ext cx="3245630" cy="272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2154"/>
                  </a:lnTo>
                  <a:lnTo>
                    <a:pt x="0" y="12154"/>
                  </a:lnTo>
                  <a:lnTo>
                    <a:pt x="0" y="21600"/>
                  </a:lnTo>
                </a:path>
              </a:pathLst>
            </a:custGeom>
            <a:noFill/>
            <a:ln w="6350" cap="flat">
              <a:solidFill>
                <a:schemeClr val="accent1"/>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700"/>
                </a:spcBef>
                <a:defRPr sz="500"/>
              </a:pPr>
            </a:p>
          </p:txBody>
        </p:sp>
        <p:grpSp>
          <p:nvGrpSpPr>
            <p:cNvPr id="245" name="Group"/>
            <p:cNvGrpSpPr/>
            <p:nvPr/>
          </p:nvGrpSpPr>
          <p:grpSpPr>
            <a:xfrm>
              <a:off x="3245629" y="1095070"/>
              <a:ext cx="1319362" cy="791617"/>
              <a:chOff x="0" y="0"/>
              <a:chExt cx="1319361" cy="791616"/>
            </a:xfrm>
          </p:grpSpPr>
          <p:sp>
            <p:nvSpPr>
              <p:cNvPr id="243" name="Rectangle"/>
              <p:cNvSpPr/>
              <p:nvPr/>
            </p:nvSpPr>
            <p:spPr>
              <a:xfrm>
                <a:off x="-1" y="-1"/>
                <a:ext cx="1319363" cy="79161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00050">
                  <a:lnSpc>
                    <a:spcPct val="90000"/>
                  </a:lnSpc>
                  <a:spcBef>
                    <a:spcPts val="700"/>
                  </a:spcBef>
                  <a:defRPr>
                    <a:solidFill>
                      <a:srgbClr val="FFFFFF"/>
                    </a:solidFill>
                  </a:defRPr>
                </a:pPr>
              </a:p>
            </p:txBody>
          </p:sp>
          <p:sp>
            <p:nvSpPr>
              <p:cNvPr id="244" name="Create a pandas data frame"/>
              <p:cNvSpPr txBox="1"/>
              <p:nvPr/>
            </p:nvSpPr>
            <p:spPr>
              <a:xfrm>
                <a:off x="0" y="210436"/>
                <a:ext cx="1319362" cy="370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007" tIns="64007" rIns="64007" bIns="64007" numCol="1" anchor="ctr">
                <a:spAutoFit/>
              </a:bodyPr>
              <a:lstStyle>
                <a:lvl1pPr algn="ctr" defTabSz="400050">
                  <a:lnSpc>
                    <a:spcPct val="90000"/>
                  </a:lnSpc>
                  <a:spcBef>
                    <a:spcPts val="300"/>
                  </a:spcBef>
                  <a:defRPr sz="900">
                    <a:solidFill>
                      <a:srgbClr val="FFFFFF"/>
                    </a:solidFill>
                    <a:latin typeface="Calibri Light"/>
                    <a:ea typeface="Calibri Light"/>
                    <a:cs typeface="Calibri Light"/>
                    <a:sym typeface="Calibri Light"/>
                  </a:defRPr>
                </a:lvl1pPr>
              </a:lstStyle>
              <a:p>
                <a:pPr/>
                <a:r>
                  <a:t>Create a pandas data frame</a:t>
                </a:r>
              </a:p>
            </p:txBody>
          </p:sp>
        </p:grpSp>
        <p:sp>
          <p:nvSpPr>
            <p:cNvPr id="246" name="Line"/>
            <p:cNvSpPr/>
            <p:nvPr/>
          </p:nvSpPr>
          <p:spPr>
            <a:xfrm>
              <a:off x="1317561" y="2585947"/>
              <a:ext cx="272854"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249" name="Group"/>
            <p:cNvGrpSpPr/>
            <p:nvPr/>
          </p:nvGrpSpPr>
          <p:grpSpPr>
            <a:xfrm>
              <a:off x="0" y="2190140"/>
              <a:ext cx="1319362" cy="791617"/>
              <a:chOff x="0" y="0"/>
              <a:chExt cx="1319361" cy="791616"/>
            </a:xfrm>
          </p:grpSpPr>
          <p:sp>
            <p:nvSpPr>
              <p:cNvPr id="247" name="Rectangle"/>
              <p:cNvSpPr/>
              <p:nvPr/>
            </p:nvSpPr>
            <p:spPr>
              <a:xfrm>
                <a:off x="-1" y="-1"/>
                <a:ext cx="1319363" cy="79161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00050">
                  <a:lnSpc>
                    <a:spcPct val="90000"/>
                  </a:lnSpc>
                  <a:spcBef>
                    <a:spcPts val="700"/>
                  </a:spcBef>
                  <a:defRPr>
                    <a:solidFill>
                      <a:srgbClr val="FFFFFF"/>
                    </a:solidFill>
                  </a:defRPr>
                </a:pPr>
              </a:p>
            </p:txBody>
          </p:sp>
          <p:sp>
            <p:nvSpPr>
              <p:cNvPr id="248" name="Filter out Falcon 1 launches and create a new data frame with online Falcon 9 launches"/>
              <p:cNvSpPr txBox="1"/>
              <p:nvPr/>
            </p:nvSpPr>
            <p:spPr>
              <a:xfrm>
                <a:off x="0" y="18057"/>
                <a:ext cx="1319362" cy="7555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007" tIns="64007" rIns="64007" bIns="64007" numCol="1" anchor="ctr">
                <a:spAutoFit/>
              </a:bodyPr>
              <a:lstStyle>
                <a:lvl1pPr algn="ctr" defTabSz="400050">
                  <a:lnSpc>
                    <a:spcPct val="90000"/>
                  </a:lnSpc>
                  <a:spcBef>
                    <a:spcPts val="300"/>
                  </a:spcBef>
                  <a:defRPr sz="900">
                    <a:solidFill>
                      <a:srgbClr val="FFFFFF"/>
                    </a:solidFill>
                    <a:latin typeface="Calibri Light"/>
                    <a:ea typeface="Calibri Light"/>
                    <a:cs typeface="Calibri Light"/>
                    <a:sym typeface="Calibri Light"/>
                  </a:defRPr>
                </a:lvl1pPr>
              </a:lstStyle>
              <a:p>
                <a:pPr/>
                <a:r>
                  <a:t>Filter out Falcon 1 launches and create a new data frame with online Falcon 9 launches</a:t>
                </a:r>
              </a:p>
            </p:txBody>
          </p:sp>
        </p:grpSp>
        <p:grpSp>
          <p:nvGrpSpPr>
            <p:cNvPr id="252" name="Group"/>
            <p:cNvGrpSpPr/>
            <p:nvPr/>
          </p:nvGrpSpPr>
          <p:grpSpPr>
            <a:xfrm>
              <a:off x="1622814" y="2190140"/>
              <a:ext cx="1319362" cy="791617"/>
              <a:chOff x="0" y="0"/>
              <a:chExt cx="1319361" cy="791616"/>
            </a:xfrm>
          </p:grpSpPr>
          <p:sp>
            <p:nvSpPr>
              <p:cNvPr id="250" name="Rectangle"/>
              <p:cNvSpPr/>
              <p:nvPr/>
            </p:nvSpPr>
            <p:spPr>
              <a:xfrm>
                <a:off x="-1" y="-1"/>
                <a:ext cx="1319363" cy="79161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00050">
                  <a:lnSpc>
                    <a:spcPct val="90000"/>
                  </a:lnSpc>
                  <a:spcBef>
                    <a:spcPts val="700"/>
                  </a:spcBef>
                  <a:defRPr>
                    <a:solidFill>
                      <a:srgbClr val="FFFFFF"/>
                    </a:solidFill>
                  </a:defRPr>
                </a:pPr>
              </a:p>
            </p:txBody>
          </p:sp>
          <p:sp>
            <p:nvSpPr>
              <p:cNvPr id="251" name="Export new data frame to CSV."/>
              <p:cNvSpPr txBox="1"/>
              <p:nvPr/>
            </p:nvSpPr>
            <p:spPr>
              <a:xfrm>
                <a:off x="0" y="210436"/>
                <a:ext cx="1319362" cy="370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007" tIns="64007" rIns="64007" bIns="64007" numCol="1" anchor="ctr">
                <a:spAutoFit/>
              </a:bodyPr>
              <a:lstStyle>
                <a:lvl1pPr algn="ctr" defTabSz="400050">
                  <a:lnSpc>
                    <a:spcPct val="90000"/>
                  </a:lnSpc>
                  <a:spcBef>
                    <a:spcPts val="300"/>
                  </a:spcBef>
                  <a:defRPr sz="900">
                    <a:solidFill>
                      <a:srgbClr val="FFFFFF"/>
                    </a:solidFill>
                    <a:latin typeface="Calibri Light"/>
                    <a:ea typeface="Calibri Light"/>
                    <a:cs typeface="Calibri Light"/>
                    <a:sym typeface="Calibri Light"/>
                  </a:defRPr>
                </a:lvl1pPr>
              </a:lstStyle>
              <a:p>
                <a:pPr/>
                <a:r>
                  <a:t>Export new data frame to CSV.</a:t>
                </a:r>
              </a:p>
            </p:txBody>
          </p:sp>
        </p:grpSp>
      </p:grpSp>
      <p:sp>
        <p:nvSpPr>
          <p:cNvPr id="254" name="TextBox 20"/>
          <p:cNvSpPr txBox="1"/>
          <p:nvPr/>
        </p:nvSpPr>
        <p:spPr>
          <a:xfrm>
            <a:off x="2034415" y="5336497"/>
            <a:ext cx="6474251" cy="6251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https://github.com/justbuildin/IBM-Data-Science-Program-/blob/main/2.jupyter-labs-spacex-data-collection-api.ipynb</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6" name="Slide Number Placeholder 3"/>
          <p:cNvSpPr txBox="1"/>
          <p:nvPr>
            <p:ph type="sldNum" sz="quarter" idx="4294967295"/>
          </p:nvPr>
        </p:nvSpPr>
        <p:spPr>
          <a:xfrm>
            <a:off x="11142793" y="6060021"/>
            <a:ext cx="315179"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7" name="Content Placeholder 4"/>
          <p:cNvSpPr txBox="1"/>
          <p:nvPr>
            <p:ph type="body" idx="4294967295"/>
          </p:nvPr>
        </p:nvSpPr>
        <p:spPr>
          <a:xfrm>
            <a:off x="770010" y="1825625"/>
            <a:ext cx="8975654" cy="4351338"/>
          </a:xfrm>
          <a:prstGeom prst="rect">
            <a:avLst/>
          </a:prstGeom>
        </p:spPr>
        <p:txBody>
          <a:bodyPr>
            <a:normAutofit fontScale="100000" lnSpcReduction="0"/>
          </a:bodyPr>
          <a:lstStyle/>
          <a:p>
            <a:pPr/>
          </a:p>
        </p:txBody>
      </p:sp>
      <p:sp>
        <p:nvSpPr>
          <p:cNvPr id="258"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Wrangling</a:t>
            </a:r>
          </a:p>
        </p:txBody>
      </p:sp>
      <p:grpSp>
        <p:nvGrpSpPr>
          <p:cNvPr id="278" name="Diagram 26"/>
          <p:cNvGrpSpPr/>
          <p:nvPr/>
        </p:nvGrpSpPr>
        <p:grpSpPr>
          <a:xfrm>
            <a:off x="3645769" y="1277764"/>
            <a:ext cx="4763049" cy="4827127"/>
            <a:chOff x="0" y="0"/>
            <a:chExt cx="4763048" cy="4827125"/>
          </a:xfrm>
        </p:grpSpPr>
        <p:sp>
          <p:nvSpPr>
            <p:cNvPr id="259" name="Line"/>
            <p:cNvSpPr/>
            <p:nvPr/>
          </p:nvSpPr>
          <p:spPr>
            <a:xfrm>
              <a:off x="2134096" y="640768"/>
              <a:ext cx="460657"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262" name="Group"/>
            <p:cNvGrpSpPr/>
            <p:nvPr/>
          </p:nvGrpSpPr>
          <p:grpSpPr>
            <a:xfrm>
              <a:off x="0" y="0"/>
              <a:ext cx="2135896" cy="1281538"/>
              <a:chOff x="0" y="0"/>
              <a:chExt cx="2135895" cy="1281537"/>
            </a:xfrm>
          </p:grpSpPr>
          <p:sp>
            <p:nvSpPr>
              <p:cNvPr id="260" name="Rectangle"/>
              <p:cNvSpPr/>
              <p:nvPr/>
            </p:nvSpPr>
            <p:spPr>
              <a:xfrm>
                <a:off x="0" y="0"/>
                <a:ext cx="2135896" cy="128153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622300">
                  <a:lnSpc>
                    <a:spcPct val="90000"/>
                  </a:lnSpc>
                  <a:spcBef>
                    <a:spcPts val="700"/>
                  </a:spcBef>
                  <a:defRPr sz="1400">
                    <a:solidFill>
                      <a:srgbClr val="FFFFFF"/>
                    </a:solidFill>
                  </a:defRPr>
                </a:pPr>
              </a:p>
            </p:txBody>
          </p:sp>
          <p:sp>
            <p:nvSpPr>
              <p:cNvPr id="261" name="Calculated number of launch sites"/>
              <p:cNvSpPr txBox="1"/>
              <p:nvPr/>
            </p:nvSpPr>
            <p:spPr>
              <a:xfrm>
                <a:off x="0" y="341689"/>
                <a:ext cx="2135896" cy="5981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568" tIns="99568" rIns="99568" bIns="99568" numCol="1" anchor="ctr">
                <a:spAutoFit/>
              </a:bodyPr>
              <a:lstStyle>
                <a:lvl1pPr algn="ctr" defTabSz="622300">
                  <a:lnSpc>
                    <a:spcPct val="90000"/>
                  </a:lnSpc>
                  <a:spcBef>
                    <a:spcPts val="500"/>
                  </a:spcBef>
                  <a:defRPr sz="1400">
                    <a:solidFill>
                      <a:srgbClr val="FFFFFF"/>
                    </a:solidFill>
                    <a:latin typeface="Calibri Light"/>
                    <a:ea typeface="Calibri Light"/>
                    <a:cs typeface="Calibri Light"/>
                    <a:sym typeface="Calibri Light"/>
                  </a:defRPr>
                </a:lvl1pPr>
              </a:lstStyle>
              <a:p>
                <a:pPr/>
                <a:r>
                  <a:t>Calculated number of launch sites</a:t>
                </a:r>
              </a:p>
            </p:txBody>
          </p:sp>
        </p:grpSp>
        <p:sp>
          <p:nvSpPr>
            <p:cNvPr id="263" name="Line"/>
            <p:cNvSpPr/>
            <p:nvPr/>
          </p:nvSpPr>
          <p:spPr>
            <a:xfrm>
              <a:off x="1067947" y="1279737"/>
              <a:ext cx="2627154" cy="460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602"/>
                  </a:lnTo>
                  <a:lnTo>
                    <a:pt x="0" y="11602"/>
                  </a:lnTo>
                  <a:lnTo>
                    <a:pt x="0" y="21600"/>
                  </a:lnTo>
                </a:path>
              </a:pathLst>
            </a:custGeom>
            <a:noFill/>
            <a:ln w="6350" cap="flat">
              <a:solidFill>
                <a:schemeClr val="accent1"/>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700"/>
                </a:spcBef>
                <a:defRPr sz="500"/>
              </a:pPr>
            </a:p>
          </p:txBody>
        </p:sp>
        <p:grpSp>
          <p:nvGrpSpPr>
            <p:cNvPr id="266" name="Group"/>
            <p:cNvGrpSpPr/>
            <p:nvPr/>
          </p:nvGrpSpPr>
          <p:grpSpPr>
            <a:xfrm>
              <a:off x="2627152" y="0"/>
              <a:ext cx="2135897" cy="1281538"/>
              <a:chOff x="0" y="0"/>
              <a:chExt cx="2135895" cy="1281537"/>
            </a:xfrm>
          </p:grpSpPr>
          <p:sp>
            <p:nvSpPr>
              <p:cNvPr id="264" name="Rectangle"/>
              <p:cNvSpPr/>
              <p:nvPr/>
            </p:nvSpPr>
            <p:spPr>
              <a:xfrm>
                <a:off x="0" y="0"/>
                <a:ext cx="2135896" cy="128153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622300">
                  <a:lnSpc>
                    <a:spcPct val="90000"/>
                  </a:lnSpc>
                  <a:spcBef>
                    <a:spcPts val="700"/>
                  </a:spcBef>
                  <a:defRPr sz="1400">
                    <a:solidFill>
                      <a:srgbClr val="FFFFFF"/>
                    </a:solidFill>
                  </a:defRPr>
                </a:pPr>
              </a:p>
            </p:txBody>
          </p:sp>
          <p:sp>
            <p:nvSpPr>
              <p:cNvPr id="265" name="Calculated the number and occurrence of mission outcome per orbit type"/>
              <p:cNvSpPr txBox="1"/>
              <p:nvPr/>
            </p:nvSpPr>
            <p:spPr>
              <a:xfrm>
                <a:off x="0" y="236857"/>
                <a:ext cx="2135896" cy="807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568" tIns="99568" rIns="99568" bIns="99568" numCol="1" anchor="ctr">
                <a:spAutoFit/>
              </a:bodyPr>
              <a:lstStyle>
                <a:lvl1pPr algn="ctr" defTabSz="622300">
                  <a:lnSpc>
                    <a:spcPct val="90000"/>
                  </a:lnSpc>
                  <a:spcBef>
                    <a:spcPts val="500"/>
                  </a:spcBef>
                  <a:defRPr sz="1400">
                    <a:solidFill>
                      <a:srgbClr val="FFFFFF"/>
                    </a:solidFill>
                    <a:latin typeface="Calibri Light"/>
                    <a:ea typeface="Calibri Light"/>
                    <a:cs typeface="Calibri Light"/>
                    <a:sym typeface="Calibri Light"/>
                  </a:defRPr>
                </a:lvl1pPr>
              </a:lstStyle>
              <a:p>
                <a:pPr/>
                <a:r>
                  <a:t>Calculated the number and occurrence of mission outcome per orbit type</a:t>
                </a:r>
              </a:p>
            </p:txBody>
          </p:sp>
        </p:grpSp>
        <p:sp>
          <p:nvSpPr>
            <p:cNvPr id="267" name="Line"/>
            <p:cNvSpPr/>
            <p:nvPr/>
          </p:nvSpPr>
          <p:spPr>
            <a:xfrm>
              <a:off x="2134096" y="2413563"/>
              <a:ext cx="460657"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270" name="Group"/>
            <p:cNvGrpSpPr/>
            <p:nvPr/>
          </p:nvGrpSpPr>
          <p:grpSpPr>
            <a:xfrm>
              <a:off x="0" y="1772793"/>
              <a:ext cx="2135896" cy="1281539"/>
              <a:chOff x="0" y="0"/>
              <a:chExt cx="2135895" cy="1281537"/>
            </a:xfrm>
          </p:grpSpPr>
          <p:sp>
            <p:nvSpPr>
              <p:cNvPr id="268" name="Rectangle"/>
              <p:cNvSpPr/>
              <p:nvPr/>
            </p:nvSpPr>
            <p:spPr>
              <a:xfrm>
                <a:off x="0" y="0"/>
                <a:ext cx="2135896" cy="128153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622300">
                  <a:lnSpc>
                    <a:spcPct val="90000"/>
                  </a:lnSpc>
                  <a:spcBef>
                    <a:spcPts val="700"/>
                  </a:spcBef>
                  <a:defRPr>
                    <a:solidFill>
                      <a:srgbClr val="FFFFFF"/>
                    </a:solidFill>
                  </a:defRPr>
                </a:pPr>
              </a:p>
            </p:txBody>
          </p:sp>
          <p:sp>
            <p:nvSpPr>
              <p:cNvPr id="269" name="Created a set of outcomes where the second stage did not land successfully"/>
              <p:cNvSpPr txBox="1"/>
              <p:nvPr/>
            </p:nvSpPr>
            <p:spPr>
              <a:xfrm>
                <a:off x="0" y="236857"/>
                <a:ext cx="2135896" cy="807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568" tIns="99568" rIns="99568" bIns="99568" numCol="1" anchor="ctr">
                <a:spAutoFit/>
              </a:bodyPr>
              <a:lstStyle>
                <a:lvl1pPr algn="ctr" defTabSz="622300">
                  <a:lnSpc>
                    <a:spcPct val="90000"/>
                  </a:lnSpc>
                  <a:spcBef>
                    <a:spcPts val="500"/>
                  </a:spcBef>
                  <a:defRPr sz="1400">
                    <a:solidFill>
                      <a:srgbClr val="FFFFFF"/>
                    </a:solidFill>
                    <a:latin typeface="Calibri Light"/>
                    <a:ea typeface="Calibri Light"/>
                    <a:cs typeface="Calibri Light"/>
                    <a:sym typeface="Calibri Light"/>
                  </a:defRPr>
                </a:lvl1pPr>
              </a:lstStyle>
              <a:p>
                <a:pPr/>
                <a:r>
                  <a:t>Created a set of outcomes where the second stage did not land successfully</a:t>
                </a:r>
              </a:p>
            </p:txBody>
          </p:sp>
        </p:grpSp>
        <p:sp>
          <p:nvSpPr>
            <p:cNvPr id="271" name="Line"/>
            <p:cNvSpPr/>
            <p:nvPr/>
          </p:nvSpPr>
          <p:spPr>
            <a:xfrm>
              <a:off x="1067947" y="3052531"/>
              <a:ext cx="2627154" cy="460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602"/>
                  </a:lnTo>
                  <a:lnTo>
                    <a:pt x="0" y="11602"/>
                  </a:lnTo>
                  <a:lnTo>
                    <a:pt x="0" y="21600"/>
                  </a:lnTo>
                </a:path>
              </a:pathLst>
            </a:custGeom>
            <a:noFill/>
            <a:ln w="6350" cap="flat">
              <a:solidFill>
                <a:schemeClr val="accent1"/>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700"/>
                </a:spcBef>
                <a:defRPr sz="500"/>
              </a:pPr>
            </a:p>
          </p:txBody>
        </p:sp>
        <p:grpSp>
          <p:nvGrpSpPr>
            <p:cNvPr id="274" name="Group"/>
            <p:cNvGrpSpPr/>
            <p:nvPr/>
          </p:nvGrpSpPr>
          <p:grpSpPr>
            <a:xfrm>
              <a:off x="2627152" y="1772793"/>
              <a:ext cx="2135897" cy="1281539"/>
              <a:chOff x="0" y="0"/>
              <a:chExt cx="2135895" cy="1281537"/>
            </a:xfrm>
          </p:grpSpPr>
          <p:sp>
            <p:nvSpPr>
              <p:cNvPr id="272" name="Rectangle"/>
              <p:cNvSpPr/>
              <p:nvPr/>
            </p:nvSpPr>
            <p:spPr>
              <a:xfrm>
                <a:off x="0" y="0"/>
                <a:ext cx="2135896" cy="128153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622300">
                  <a:lnSpc>
                    <a:spcPct val="90000"/>
                  </a:lnSpc>
                  <a:spcBef>
                    <a:spcPts val="700"/>
                  </a:spcBef>
                  <a:defRPr sz="1400">
                    <a:solidFill>
                      <a:srgbClr val="FFFFFF"/>
                    </a:solidFill>
                  </a:defRPr>
                </a:pPr>
              </a:p>
            </p:txBody>
          </p:sp>
          <p:sp>
            <p:nvSpPr>
              <p:cNvPr id="273" name="Create a landing outcome label from Outcome column where the Vlass value would be 0 for bad outcome and 1 otherwise."/>
              <p:cNvSpPr txBox="1"/>
              <p:nvPr/>
            </p:nvSpPr>
            <p:spPr>
              <a:xfrm>
                <a:off x="0" y="27193"/>
                <a:ext cx="2135896" cy="1227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568" tIns="99568" rIns="99568" bIns="99568" numCol="1" anchor="ctr">
                <a:spAutoFit/>
              </a:bodyPr>
              <a:lstStyle>
                <a:lvl1pPr algn="ctr" defTabSz="622300">
                  <a:lnSpc>
                    <a:spcPct val="90000"/>
                  </a:lnSpc>
                  <a:spcBef>
                    <a:spcPts val="500"/>
                  </a:spcBef>
                  <a:defRPr sz="1400">
                    <a:solidFill>
                      <a:srgbClr val="FFFFFF"/>
                    </a:solidFill>
                    <a:latin typeface="Calibri Light"/>
                    <a:ea typeface="Calibri Light"/>
                    <a:cs typeface="Calibri Light"/>
                    <a:sym typeface="Calibri Light"/>
                  </a:defRPr>
                </a:lvl1pPr>
              </a:lstStyle>
              <a:p>
                <a:pPr/>
                <a:r>
                  <a:t>Create a landing outcome label from Outcome column where the Vlass value would be 0 for bad outcome and 1 otherwise. </a:t>
                </a:r>
              </a:p>
            </p:txBody>
          </p:sp>
        </p:grpSp>
        <p:grpSp>
          <p:nvGrpSpPr>
            <p:cNvPr id="277" name="Group"/>
            <p:cNvGrpSpPr/>
            <p:nvPr/>
          </p:nvGrpSpPr>
          <p:grpSpPr>
            <a:xfrm>
              <a:off x="0" y="3545587"/>
              <a:ext cx="2135896" cy="1281539"/>
              <a:chOff x="0" y="0"/>
              <a:chExt cx="2135895" cy="1281537"/>
            </a:xfrm>
          </p:grpSpPr>
          <p:sp>
            <p:nvSpPr>
              <p:cNvPr id="275" name="Rectangle"/>
              <p:cNvSpPr/>
              <p:nvPr/>
            </p:nvSpPr>
            <p:spPr>
              <a:xfrm>
                <a:off x="0" y="0"/>
                <a:ext cx="2135896" cy="1281538"/>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622300">
                  <a:lnSpc>
                    <a:spcPct val="90000"/>
                  </a:lnSpc>
                  <a:spcBef>
                    <a:spcPts val="700"/>
                  </a:spcBef>
                  <a:defRPr sz="1400">
                    <a:solidFill>
                      <a:srgbClr val="FFFFFF"/>
                    </a:solidFill>
                  </a:defRPr>
                </a:pPr>
              </a:p>
            </p:txBody>
          </p:sp>
          <p:sp>
            <p:nvSpPr>
              <p:cNvPr id="276" name="Calculated the (mean) success rate for every landing in the dataset"/>
              <p:cNvSpPr txBox="1"/>
              <p:nvPr/>
            </p:nvSpPr>
            <p:spPr>
              <a:xfrm>
                <a:off x="0" y="236857"/>
                <a:ext cx="2135896" cy="807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568" tIns="99568" rIns="99568" bIns="99568" numCol="1" anchor="ctr">
                <a:spAutoFit/>
              </a:bodyPr>
              <a:lstStyle>
                <a:lvl1pPr algn="ctr" defTabSz="622300">
                  <a:lnSpc>
                    <a:spcPct val="90000"/>
                  </a:lnSpc>
                  <a:spcBef>
                    <a:spcPts val="500"/>
                  </a:spcBef>
                  <a:defRPr sz="1400">
                    <a:solidFill>
                      <a:srgbClr val="FFFFFF"/>
                    </a:solidFill>
                    <a:latin typeface="Calibri Light"/>
                    <a:ea typeface="Calibri Light"/>
                    <a:cs typeface="Calibri Light"/>
                    <a:sym typeface="Calibri Light"/>
                  </a:defRPr>
                </a:lvl1pPr>
              </a:lstStyle>
              <a:p>
                <a:pPr/>
                <a:r>
                  <a:t>Calculated the (mean) success rate for every landing in the dataset </a:t>
                </a:r>
              </a:p>
            </p:txBody>
          </p:sp>
        </p:grpSp>
      </p:grpSp>
      <p:sp>
        <p:nvSpPr>
          <p:cNvPr id="279" name="TextBox 14"/>
          <p:cNvSpPr txBox="1"/>
          <p:nvPr/>
        </p:nvSpPr>
        <p:spPr>
          <a:xfrm>
            <a:off x="6269135" y="4861809"/>
            <a:ext cx="4950252" cy="9172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https://github.com/justbuildin/IBM-Data-Science-Program-/blob/main/3.labs-jupyter-spacex-Data%2520wrangling.ipynb</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1"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Content Placeholder 4"/>
          <p:cNvSpPr txBox="1"/>
          <p:nvPr>
            <p:ph type="body" idx="4294967295"/>
          </p:nvPr>
        </p:nvSpPr>
        <p:spPr>
          <a:xfrm>
            <a:off x="770009" y="1825625"/>
            <a:ext cx="9470771" cy="4451273"/>
          </a:xfrm>
          <a:prstGeom prst="rect">
            <a:avLst/>
          </a:prstGeom>
        </p:spPr>
        <p:txBody>
          <a:bodyPr>
            <a:normAutofit fontScale="100000" lnSpcReduction="0"/>
          </a:bodyPr>
          <a:lstStyle/>
          <a:p>
            <a:pPr>
              <a:lnSpc>
                <a:spcPct val="100000"/>
              </a:lnSpc>
              <a:spcBef>
                <a:spcPts val="500"/>
              </a:spcBef>
              <a:defRPr sz="2000">
                <a:solidFill>
                  <a:srgbClr val="292929"/>
                </a:solidFill>
                <a:latin typeface="Abadi"/>
                <a:ea typeface="Abadi"/>
                <a:cs typeface="Abadi"/>
                <a:sym typeface="Abadi"/>
              </a:defRPr>
            </a:pPr>
            <a:r>
              <a:t>Scatter Plot Charts: </a:t>
            </a:r>
          </a:p>
          <a:p>
            <a:pPr lvl="1" marL="182879" indent="0">
              <a:lnSpc>
                <a:spcPct val="100000"/>
              </a:lnSpc>
              <a:spcBef>
                <a:spcPts val="500"/>
              </a:spcBef>
              <a:defRPr sz="1200">
                <a:solidFill>
                  <a:srgbClr val="292929"/>
                </a:solidFill>
                <a:latin typeface="Abadi"/>
                <a:ea typeface="Abadi"/>
                <a:cs typeface="Abadi"/>
                <a:sym typeface="Abadi"/>
              </a:defRPr>
            </a:pPr>
            <a:r>
              <a:t>(X) Flight Number vs (Y) Pay Load Mass</a:t>
            </a:r>
            <a:endParaRPr sz="2400"/>
          </a:p>
          <a:p>
            <a:pPr lvl="1" marL="182879" indent="0">
              <a:lnSpc>
                <a:spcPct val="100000"/>
              </a:lnSpc>
              <a:spcBef>
                <a:spcPts val="500"/>
              </a:spcBef>
              <a:defRPr sz="1200">
                <a:solidFill>
                  <a:srgbClr val="292929"/>
                </a:solidFill>
              </a:defRPr>
            </a:pPr>
            <a:r>
              <a:t>(X) Flight Number vs (Y) Launch Site</a:t>
            </a:r>
            <a:endParaRPr sz="2400"/>
          </a:p>
          <a:p>
            <a:pPr lvl="1" marL="182879" indent="0">
              <a:lnSpc>
                <a:spcPct val="100000"/>
              </a:lnSpc>
              <a:spcBef>
                <a:spcPts val="500"/>
              </a:spcBef>
              <a:defRPr sz="1200">
                <a:solidFill>
                  <a:srgbClr val="292929"/>
                </a:solidFill>
              </a:defRPr>
            </a:pPr>
            <a:r>
              <a:t>(X) Pay Load Mass vs (Y) Launch Site</a:t>
            </a:r>
            <a:endParaRPr sz="2400"/>
          </a:p>
          <a:p>
            <a:pPr lvl="1" marL="182879" indent="0">
              <a:lnSpc>
                <a:spcPct val="100000"/>
              </a:lnSpc>
              <a:spcBef>
                <a:spcPts val="500"/>
              </a:spcBef>
              <a:defRPr sz="1200">
                <a:solidFill>
                  <a:srgbClr val="292929"/>
                </a:solidFill>
              </a:defRPr>
            </a:pPr>
            <a:r>
              <a:t>(X) Flight Number vs (Y) Orbit</a:t>
            </a:r>
          </a:p>
          <a:p>
            <a:pPr lvl="1" marL="182879" indent="0">
              <a:lnSpc>
                <a:spcPct val="100000"/>
              </a:lnSpc>
              <a:spcBef>
                <a:spcPts val="500"/>
              </a:spcBef>
              <a:defRPr sz="1200">
                <a:solidFill>
                  <a:srgbClr val="292929"/>
                </a:solidFill>
              </a:defRPr>
            </a:pPr>
            <a:r>
              <a:t>(X) Pay Load Mass vs (Y) Orbit</a:t>
            </a:r>
            <a:endParaRPr sz="2400"/>
          </a:p>
          <a:p>
            <a:pPr lvl="1" marL="182879" indent="0">
              <a:lnSpc>
                <a:spcPct val="100000"/>
              </a:lnSpc>
              <a:spcBef>
                <a:spcPts val="500"/>
              </a:spcBef>
              <a:defRPr sz="1200">
                <a:solidFill>
                  <a:srgbClr val="292929"/>
                </a:solidFill>
              </a:defRPr>
            </a:pPr>
            <a:r>
              <a:t>Scatter plot shows how much one variable is effected by another so we can examine the correlation. </a:t>
            </a:r>
            <a:endParaRPr sz="2400"/>
          </a:p>
          <a:p>
            <a:pPr marL="0" indent="0">
              <a:lnSpc>
                <a:spcPct val="100000"/>
              </a:lnSpc>
              <a:spcBef>
                <a:spcPts val="500"/>
              </a:spcBef>
              <a:defRPr sz="2000">
                <a:solidFill>
                  <a:srgbClr val="292929"/>
                </a:solidFill>
                <a:latin typeface="Abadi"/>
                <a:ea typeface="Abadi"/>
                <a:cs typeface="Abadi"/>
                <a:sym typeface="Abadi"/>
              </a:defRPr>
            </a:pPr>
            <a:r>
              <a:t>Bar Chart:</a:t>
            </a:r>
          </a:p>
          <a:p>
            <a:pPr lvl="1" marL="182879" indent="0">
              <a:lnSpc>
                <a:spcPct val="100000"/>
              </a:lnSpc>
              <a:spcBef>
                <a:spcPts val="500"/>
              </a:spcBef>
              <a:defRPr sz="1200">
                <a:solidFill>
                  <a:srgbClr val="292929"/>
                </a:solidFill>
              </a:defRPr>
            </a:pPr>
            <a:r>
              <a:t>(X) Success Rate vs (Y) Orbit Type</a:t>
            </a:r>
            <a:endParaRPr sz="2400"/>
          </a:p>
          <a:p>
            <a:pPr lvl="1" marL="182879" indent="0">
              <a:lnSpc>
                <a:spcPct val="100000"/>
              </a:lnSpc>
              <a:spcBef>
                <a:spcPts val="500"/>
              </a:spcBef>
              <a:defRPr sz="1200">
                <a:solidFill>
                  <a:srgbClr val="292929"/>
                </a:solidFill>
              </a:defRPr>
            </a:pPr>
            <a:r>
              <a:t>Bar charts make it easier to compare datasets at a glance between multiple groups. </a:t>
            </a:r>
            <a:endParaRPr sz="2400"/>
          </a:p>
          <a:p>
            <a:pPr>
              <a:lnSpc>
                <a:spcPct val="100000"/>
              </a:lnSpc>
              <a:spcBef>
                <a:spcPts val="500"/>
              </a:spcBef>
              <a:defRPr sz="2000">
                <a:solidFill>
                  <a:srgbClr val="292929"/>
                </a:solidFill>
                <a:latin typeface="Abadi"/>
                <a:ea typeface="Abadi"/>
                <a:cs typeface="Abadi"/>
                <a:sym typeface="Abadi"/>
              </a:defRPr>
            </a:pPr>
            <a:r>
              <a:t>Line Chart</a:t>
            </a:r>
            <a:endParaRPr sz="2200"/>
          </a:p>
          <a:p>
            <a:pPr lvl="1" marL="182879" indent="0">
              <a:lnSpc>
                <a:spcPct val="100000"/>
              </a:lnSpc>
              <a:spcBef>
                <a:spcPts val="500"/>
              </a:spcBef>
              <a:defRPr sz="1200">
                <a:solidFill>
                  <a:srgbClr val="292929"/>
                </a:solidFill>
                <a:latin typeface="Abadi"/>
                <a:ea typeface="Abadi"/>
                <a:cs typeface="Abadi"/>
                <a:sym typeface="Abadi"/>
              </a:defRPr>
            </a:pPr>
            <a:r>
              <a:t>(X) Year vs (Y) Average Success Rate</a:t>
            </a:r>
            <a:endParaRPr sz="2400"/>
          </a:p>
          <a:p>
            <a:pPr lvl="1" marL="182879" indent="0">
              <a:lnSpc>
                <a:spcPct val="100000"/>
              </a:lnSpc>
              <a:spcBef>
                <a:spcPts val="500"/>
              </a:spcBef>
              <a:defRPr sz="1200">
                <a:solidFill>
                  <a:srgbClr val="292929"/>
                </a:solidFill>
                <a:latin typeface="Abadi"/>
                <a:ea typeface="Abadi"/>
                <a:cs typeface="Abadi"/>
                <a:sym typeface="Abadi"/>
              </a:defRPr>
            </a:pPr>
            <a:r>
              <a:t>Line charts shows data variables and trends clearly and help predict future results. </a:t>
            </a:r>
          </a:p>
        </p:txBody>
      </p:sp>
      <p:sp>
        <p:nvSpPr>
          <p:cNvPr id="283"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Data Visualization</a:t>
            </a:r>
          </a:p>
        </p:txBody>
      </p:sp>
      <p:sp>
        <p:nvSpPr>
          <p:cNvPr id="284" name="TextBox 1"/>
          <p:cNvSpPr txBox="1"/>
          <p:nvPr/>
        </p:nvSpPr>
        <p:spPr>
          <a:xfrm>
            <a:off x="2958809" y="5598826"/>
            <a:ext cx="5699761" cy="6251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https://github.com/justbuildin/IBM-Data-Science-Program-/blob/main/4.jupyter-labs-eda-dataviz.ipynb</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6"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7" name="Content Placeholder 4"/>
          <p:cNvSpPr txBox="1"/>
          <p:nvPr>
            <p:ph type="body" idx="4294967295"/>
          </p:nvPr>
        </p:nvSpPr>
        <p:spPr>
          <a:xfrm>
            <a:off x="770010" y="1806575"/>
            <a:ext cx="9745589" cy="4351338"/>
          </a:xfrm>
          <a:prstGeom prst="rect">
            <a:avLst/>
          </a:prstGeom>
        </p:spPr>
        <p:txBody>
          <a:bodyPr>
            <a:normAutofit fontScale="100000" lnSpcReduction="0"/>
          </a:bodyPr>
          <a:lstStyle/>
          <a:p>
            <a:pPr/>
          </a:p>
        </p:txBody>
      </p:sp>
      <p:sp>
        <p:nvSpPr>
          <p:cNvPr id="288"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SQL</a:t>
            </a:r>
          </a:p>
        </p:txBody>
      </p:sp>
      <p:sp>
        <p:nvSpPr>
          <p:cNvPr id="289" name="TextBox 1"/>
          <p:cNvSpPr txBox="1"/>
          <p:nvPr/>
        </p:nvSpPr>
        <p:spPr>
          <a:xfrm>
            <a:off x="819009" y="1295399"/>
            <a:ext cx="10497537" cy="48994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pPr>
            <a:r>
              <a:t>Loaded Dataset into table on DB2.</a:t>
            </a:r>
          </a:p>
          <a:p>
            <a:pPr marL="342900" indent="-342900">
              <a:buSzPct val="100000"/>
              <a:buFont typeface="Arial"/>
              <a:buChar char="•"/>
              <a:defRPr sz="2000"/>
            </a:pPr>
            <a:r>
              <a:t>Executed SQL queries to answer following questions</a:t>
            </a:r>
          </a:p>
          <a:p>
            <a:pPr lvl="1" marL="800100" indent="-342900">
              <a:buSzPct val="100000"/>
              <a:buFont typeface="Arial"/>
              <a:buChar char="•"/>
              <a:defRPr sz="2000"/>
            </a:pPr>
            <a:r>
              <a:t>Show names of unique launch sites</a:t>
            </a:r>
          </a:p>
          <a:p>
            <a:pPr lvl="1" marL="800100" indent="-342900">
              <a:buSzPct val="100000"/>
              <a:buFont typeface="Arial"/>
              <a:buChar char="•"/>
              <a:defRPr sz="2000"/>
            </a:pPr>
            <a:r>
              <a:t>Show 5 records where launch sites begin with the string 'CCA'</a:t>
            </a:r>
          </a:p>
          <a:p>
            <a:pPr lvl="1" marL="800100" indent="-342900">
              <a:buSzPct val="100000"/>
              <a:buFont typeface="Arial"/>
              <a:buChar char="•"/>
              <a:defRPr sz="2000"/>
            </a:pPr>
            <a:r>
              <a:t>Display the total payload mass carried by boosters launched by NASA (CRS)</a:t>
            </a:r>
          </a:p>
          <a:p>
            <a:pPr lvl="1" marL="800100" indent="-342900">
              <a:buSzPct val="100000"/>
              <a:buFont typeface="Arial"/>
              <a:buChar char="•"/>
              <a:defRPr sz="2000"/>
            </a:pPr>
            <a:r>
              <a:t>Display average payload mass carried by booster version F9 V1.1</a:t>
            </a:r>
          </a:p>
          <a:p>
            <a:pPr lvl="1" marL="800100" indent="-342900">
              <a:buSzPct val="100000"/>
              <a:buFont typeface="Arial"/>
              <a:buChar char="•"/>
              <a:defRPr sz="2000"/>
            </a:pPr>
            <a:r>
              <a:t>List the date when the first successful landing outcome on a ground pad was achieved</a:t>
            </a:r>
          </a:p>
          <a:p>
            <a:pPr lvl="1" marL="800100" indent="-342900">
              <a:buSzPct val="100000"/>
              <a:buFont typeface="Arial"/>
              <a:buChar char="•"/>
              <a:defRPr sz="2000"/>
            </a:pPr>
            <a:r>
              <a:t>List the names of the boosters which have success in drone ship landings and have a payload mass between 4000 and 6000 </a:t>
            </a:r>
          </a:p>
          <a:p>
            <a:pPr lvl="1" marL="800100" indent="-342900">
              <a:buSzPct val="100000"/>
              <a:buFont typeface="Arial"/>
              <a:buChar char="•"/>
              <a:defRPr sz="2000"/>
            </a:pPr>
            <a:r>
              <a:t>List the total number of successful and failure mission outcomes</a:t>
            </a:r>
          </a:p>
          <a:p>
            <a:pPr lvl="1" marL="800100" indent="-342900">
              <a:buSzPct val="100000"/>
              <a:buFont typeface="Arial"/>
              <a:buChar char="•"/>
              <a:defRPr sz="2000"/>
            </a:pPr>
            <a:r>
              <a:t>List the names of the booster versions which have carried the maximum payload mass</a:t>
            </a:r>
          </a:p>
          <a:p>
            <a:pPr lvl="1" marL="800100" indent="-342900">
              <a:buSzPct val="100000"/>
              <a:buFont typeface="Arial"/>
              <a:buChar char="•"/>
              <a:defRPr sz="2000"/>
            </a:pPr>
            <a:r>
              <a:t>List the records which will display the date, failure landing outcomes on a drone ship, booster version and launch sites for the year of 2015.</a:t>
            </a:r>
          </a:p>
          <a:p>
            <a:pPr lvl="1" marL="800100" indent="-342900">
              <a:buSzPct val="100000"/>
              <a:buFont typeface="Arial"/>
              <a:buChar char="•"/>
              <a:defRPr sz="2000"/>
            </a:pPr>
            <a:r>
              <a:t>Rank the count of successful landing outcomes between </a:t>
            </a:r>
            <a:r>
              <a:rPr sz="1800"/>
              <a:t>04-06-2010 and</a:t>
            </a:r>
            <a:r>
              <a:t> </a:t>
            </a:r>
            <a:r>
              <a:rPr sz="1800"/>
              <a:t>20-03-2017 in descending order</a:t>
            </a:r>
          </a:p>
        </p:txBody>
      </p:sp>
      <p:sp>
        <p:nvSpPr>
          <p:cNvPr id="290" name="TextBox 5"/>
          <p:cNvSpPr txBox="1"/>
          <p:nvPr/>
        </p:nvSpPr>
        <p:spPr>
          <a:xfrm>
            <a:off x="2546578" y="5898629"/>
            <a:ext cx="6486744" cy="6251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https://github.com/justbuildin/IBM-Data-Science-Program-/blob/main/5.jupyter-labs-eda-sql-coursera_sqllite.ipynb</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2"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3" name="Content Placeholder 4"/>
          <p:cNvSpPr txBox="1"/>
          <p:nvPr>
            <p:ph type="body" idx="4294967295"/>
          </p:nvPr>
        </p:nvSpPr>
        <p:spPr>
          <a:xfrm>
            <a:off x="338527" y="1300432"/>
            <a:ext cx="11502454" cy="4938451"/>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Added marks to launch sites on a map</a:t>
            </a:r>
          </a:p>
          <a:p>
            <a:pPr>
              <a:lnSpc>
                <a:spcPct val="100000"/>
              </a:lnSpc>
              <a:spcBef>
                <a:spcPts val="1400"/>
              </a:spcBef>
              <a:defRPr sz="2200">
                <a:solidFill>
                  <a:srgbClr val="292929"/>
                </a:solidFill>
                <a:latin typeface="Abadi"/>
                <a:ea typeface="Abadi"/>
                <a:cs typeface="Abadi"/>
                <a:sym typeface="Abadi"/>
              </a:defRPr>
            </a:pPr>
            <a:r>
              <a:t>Marked the successful/ failed launches for each site on the map</a:t>
            </a:r>
          </a:p>
          <a:p>
            <a:pPr>
              <a:lnSpc>
                <a:spcPct val="100000"/>
              </a:lnSpc>
              <a:spcBef>
                <a:spcPts val="1400"/>
              </a:spcBef>
              <a:defRPr sz="2200">
                <a:solidFill>
                  <a:srgbClr val="292929"/>
                </a:solidFill>
                <a:latin typeface="Abadi"/>
                <a:ea typeface="Abadi"/>
                <a:cs typeface="Abadi"/>
                <a:sym typeface="Abadi"/>
              </a:defRPr>
            </a:pPr>
            <a:r>
              <a:t>Lines used to calculate distances between launch site and local proximities. </a:t>
            </a:r>
          </a:p>
          <a:p>
            <a:pPr/>
          </a:p>
          <a:p>
            <a:pPr>
              <a:defRPr sz="2200"/>
            </a:pPr>
            <a:r>
              <a:t>These marks were made so we could visualize relationship of successful/ failed launches based on location. Also so we could visualize the distance between launch site and civilian populated areas. </a:t>
            </a:r>
          </a:p>
        </p:txBody>
      </p:sp>
      <p:sp>
        <p:nvSpPr>
          <p:cNvPr id="294"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an Interactive Map with Folium</a:t>
            </a:r>
          </a:p>
        </p:txBody>
      </p:sp>
      <p:sp>
        <p:nvSpPr>
          <p:cNvPr id="295" name="TextBox 1"/>
          <p:cNvSpPr txBox="1"/>
          <p:nvPr/>
        </p:nvSpPr>
        <p:spPr>
          <a:xfrm>
            <a:off x="1634677" y="5261547"/>
            <a:ext cx="6674121" cy="6251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https://github.com/justbuildin/IBM-Data-Science-Program-/blob/main/6.lab_jupyter_folium_launch_site_location.ipynb</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7"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The dashboard contains a pie chart and a scatter chart.</a:t>
            </a:r>
          </a:p>
          <a:p>
            <a:pPr lvl="1" marL="685800" indent="0">
              <a:lnSpc>
                <a:spcPct val="100000"/>
              </a:lnSpc>
              <a:spcBef>
                <a:spcPts val="1400"/>
              </a:spcBef>
              <a:defRPr sz="1800">
                <a:solidFill>
                  <a:srgbClr val="292929"/>
                </a:solidFill>
                <a:latin typeface="Abadi"/>
                <a:ea typeface="Abadi"/>
                <a:cs typeface="Abadi"/>
                <a:sym typeface="Abadi"/>
              </a:defRPr>
            </a:pPr>
            <a:r>
              <a:t>Pie chart </a:t>
            </a:r>
            <a:endParaRPr sz="2400"/>
          </a:p>
          <a:p>
            <a:pPr lvl="2" marL="1143000" indent="-228600">
              <a:lnSpc>
                <a:spcPct val="100000"/>
              </a:lnSpc>
              <a:spcBef>
                <a:spcPts val="1400"/>
              </a:spcBef>
              <a:defRPr sz="1400">
                <a:solidFill>
                  <a:srgbClr val="292929"/>
                </a:solidFill>
                <a:latin typeface="Abadi"/>
                <a:ea typeface="Abadi"/>
                <a:cs typeface="Abadi"/>
                <a:sym typeface="Abadi"/>
              </a:defRPr>
            </a:pPr>
            <a:r>
              <a:t>Shows total successful launches by site. </a:t>
            </a:r>
            <a:endParaRPr sz="2000"/>
          </a:p>
          <a:p>
            <a:pPr lvl="1" marL="685800" indent="0">
              <a:lnSpc>
                <a:spcPct val="100000"/>
              </a:lnSpc>
              <a:spcBef>
                <a:spcPts val="1400"/>
              </a:spcBef>
              <a:defRPr sz="1800">
                <a:solidFill>
                  <a:srgbClr val="292929"/>
                </a:solidFill>
                <a:latin typeface="Abadi"/>
                <a:ea typeface="Abadi"/>
                <a:cs typeface="Abadi"/>
                <a:sym typeface="Abadi"/>
              </a:defRPr>
            </a:pPr>
            <a:r>
              <a:t>Scatter chart</a:t>
            </a:r>
            <a:endParaRPr sz="2400"/>
          </a:p>
          <a:p>
            <a:pPr lvl="2" marL="1143000" indent="-228600">
              <a:lnSpc>
                <a:spcPct val="100000"/>
              </a:lnSpc>
              <a:spcBef>
                <a:spcPts val="1400"/>
              </a:spcBef>
              <a:defRPr sz="1400">
                <a:solidFill>
                  <a:srgbClr val="292929"/>
                </a:solidFill>
                <a:latin typeface="Abadi"/>
                <a:ea typeface="Abadi"/>
                <a:cs typeface="Abadi"/>
                <a:sym typeface="Abadi"/>
              </a:defRPr>
            </a:pPr>
            <a:r>
              <a:t>Shows the relationship between launch outcomes and payload mass (kg) for different booster versions. </a:t>
            </a:r>
            <a:endParaRPr sz="2000"/>
          </a:p>
          <a:p>
            <a:pPr lvl="2" marL="1143000" indent="-228600">
              <a:lnSpc>
                <a:spcPct val="100000"/>
              </a:lnSpc>
              <a:spcBef>
                <a:spcPts val="1400"/>
              </a:spcBef>
              <a:defRPr sz="1400">
                <a:solidFill>
                  <a:srgbClr val="292929"/>
                </a:solidFill>
                <a:latin typeface="Abadi"/>
                <a:ea typeface="Abadi"/>
                <a:cs typeface="Abadi"/>
                <a:sym typeface="Abadi"/>
              </a:defRPr>
            </a:pPr>
          </a:p>
          <a:p>
            <a:pPr lvl="2" marL="0" indent="914400">
              <a:lnSpc>
                <a:spcPct val="100000"/>
              </a:lnSpc>
              <a:spcBef>
                <a:spcPts val="1400"/>
              </a:spcBef>
              <a:buSzTx/>
              <a:buNone/>
              <a:defRPr sz="1400">
                <a:solidFill>
                  <a:srgbClr val="292929"/>
                </a:solidFill>
                <a:latin typeface="Abadi"/>
                <a:ea typeface="Abadi"/>
                <a:cs typeface="Abadi"/>
                <a:sym typeface="Abadi"/>
              </a:defRPr>
            </a:pPr>
          </a:p>
          <a:p>
            <a:pPr>
              <a:lnSpc>
                <a:spcPct val="100000"/>
              </a:lnSpc>
              <a:spcBef>
                <a:spcPts val="1400"/>
              </a:spcBef>
              <a:defRPr sz="2200"/>
            </a:pPr>
            <a:r>
              <a:t>https://github.com/justbuildin/IBM-Data-Science-Program-/blob/main/7.spacex_dash_app.py</a:t>
            </a:r>
          </a:p>
        </p:txBody>
      </p:sp>
      <p:sp>
        <p:nvSpPr>
          <p:cNvPr id="299"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 Dashboard with Plotly Dash</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1"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2" name="Content Placeholder 4"/>
          <p:cNvSpPr txBox="1"/>
          <p:nvPr>
            <p:ph type="body" sz="half" idx="4294967295"/>
          </p:nvPr>
        </p:nvSpPr>
        <p:spPr>
          <a:xfrm>
            <a:off x="770010" y="1825625"/>
            <a:ext cx="6090812" cy="4393671"/>
          </a:xfrm>
          <a:prstGeom prst="rect">
            <a:avLst/>
          </a:prstGeom>
        </p:spPr>
        <p:txBody>
          <a:bodyPr>
            <a:normAutofit fontScale="100000" lnSpcReduction="0"/>
          </a:bodyPr>
          <a:lstStyle/>
          <a:p>
            <a:pPr>
              <a:spcBef>
                <a:spcPts val="1400"/>
              </a:spcBef>
              <a:defRPr sz="2000">
                <a:solidFill>
                  <a:srgbClr val="292929"/>
                </a:solidFill>
                <a:latin typeface="Abadi"/>
                <a:ea typeface="Abadi"/>
                <a:cs typeface="Abadi"/>
                <a:sym typeface="Abadi"/>
              </a:defRPr>
            </a:pPr>
            <a:r>
              <a:t>Performed exploratory data analysis and determined training labels</a:t>
            </a:r>
            <a:endParaRPr sz="2500"/>
          </a:p>
          <a:p>
            <a:pPr lvl="1" marL="685800" indent="0">
              <a:spcBef>
                <a:spcPts val="1400"/>
              </a:spcBef>
              <a:defRPr sz="1600">
                <a:solidFill>
                  <a:srgbClr val="292929"/>
                </a:solidFill>
                <a:latin typeface="Abadi"/>
                <a:ea typeface="Abadi"/>
                <a:cs typeface="Abadi"/>
                <a:sym typeface="Abadi"/>
              </a:defRPr>
            </a:pPr>
            <a:r>
              <a:t>Created a column for the class</a:t>
            </a:r>
            <a:endParaRPr sz="2200"/>
          </a:p>
          <a:p>
            <a:pPr lvl="1" marL="685800" indent="0">
              <a:spcBef>
                <a:spcPts val="1400"/>
              </a:spcBef>
              <a:defRPr sz="1600">
                <a:solidFill>
                  <a:srgbClr val="292929"/>
                </a:solidFill>
                <a:latin typeface="Abadi"/>
                <a:ea typeface="Abadi"/>
                <a:cs typeface="Abadi"/>
                <a:sym typeface="Abadi"/>
              </a:defRPr>
            </a:pPr>
            <a:r>
              <a:t>Standardized the data</a:t>
            </a:r>
            <a:endParaRPr sz="2200"/>
          </a:p>
          <a:p>
            <a:pPr lvl="1" marL="685800" indent="0">
              <a:spcBef>
                <a:spcPts val="1400"/>
              </a:spcBef>
              <a:defRPr sz="1600">
                <a:solidFill>
                  <a:srgbClr val="292929"/>
                </a:solidFill>
                <a:latin typeface="Abadi"/>
                <a:ea typeface="Abadi"/>
                <a:cs typeface="Abadi"/>
                <a:sym typeface="Abadi"/>
              </a:defRPr>
            </a:pPr>
            <a:r>
              <a:t>Split into training data and test data</a:t>
            </a:r>
            <a:endParaRPr sz="2200"/>
          </a:p>
          <a:p>
            <a:pPr>
              <a:spcBef>
                <a:spcPts val="1400"/>
              </a:spcBef>
              <a:defRPr sz="2000">
                <a:solidFill>
                  <a:srgbClr val="292929"/>
                </a:solidFill>
                <a:latin typeface="Abadi"/>
                <a:ea typeface="Abadi"/>
                <a:cs typeface="Abadi"/>
                <a:sym typeface="Abadi"/>
              </a:defRPr>
            </a:pPr>
            <a:r>
              <a:t>Found best hyperparameters for SVM, classification trees and logistic regression</a:t>
            </a:r>
            <a:endParaRPr sz="2200"/>
          </a:p>
          <a:p>
            <a:pPr lvl="1" marL="685800" indent="0">
              <a:spcBef>
                <a:spcPts val="1400"/>
              </a:spcBef>
              <a:defRPr sz="1600">
                <a:solidFill>
                  <a:srgbClr val="292929"/>
                </a:solidFill>
                <a:latin typeface="Abadi"/>
                <a:ea typeface="Abadi"/>
                <a:cs typeface="Abadi"/>
                <a:sym typeface="Abadi"/>
              </a:defRPr>
            </a:pPr>
            <a:r>
              <a:t>Found the method that performs best using test data </a:t>
            </a:r>
            <a:endParaRPr sz="2200"/>
          </a:p>
          <a:p>
            <a:pPr>
              <a:spcBef>
                <a:spcPts val="1400"/>
              </a:spcBef>
              <a:defRPr sz="2000"/>
            </a:pPr>
            <a:r>
              <a:t>https://github.com/justbuildin/IBM-Data-Science-Program-/blob/main/8.jupyter_SpaceX_Machine%2520Learning%2520Prediction_Part_5.ipynb</a:t>
            </a:r>
          </a:p>
        </p:txBody>
      </p:sp>
      <p:sp>
        <p:nvSpPr>
          <p:cNvPr id="303"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Predictive Analysis (Classification)</a:t>
            </a:r>
          </a:p>
        </p:txBody>
      </p:sp>
      <p:grpSp>
        <p:nvGrpSpPr>
          <p:cNvPr id="319" name="Diagram 5"/>
          <p:cNvGrpSpPr/>
          <p:nvPr/>
        </p:nvGrpSpPr>
        <p:grpSpPr>
          <a:xfrm>
            <a:off x="7014181" y="2485815"/>
            <a:ext cx="4570081" cy="2930589"/>
            <a:chOff x="0" y="0"/>
            <a:chExt cx="4570080" cy="2930587"/>
          </a:xfrm>
        </p:grpSpPr>
        <p:sp>
          <p:nvSpPr>
            <p:cNvPr id="304" name="Line"/>
            <p:cNvSpPr/>
            <p:nvPr/>
          </p:nvSpPr>
          <p:spPr>
            <a:xfrm>
              <a:off x="2047564" y="614809"/>
              <a:ext cx="440754"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307" name="Group"/>
            <p:cNvGrpSpPr/>
            <p:nvPr/>
          </p:nvGrpSpPr>
          <p:grpSpPr>
            <a:xfrm>
              <a:off x="0" y="0"/>
              <a:ext cx="2049364" cy="1229617"/>
              <a:chOff x="0" y="0"/>
              <a:chExt cx="2049363" cy="1229616"/>
            </a:xfrm>
          </p:grpSpPr>
          <p:sp>
            <p:nvSpPr>
              <p:cNvPr id="305" name="Rectangle"/>
              <p:cNvSpPr/>
              <p:nvPr/>
            </p:nvSpPr>
            <p:spPr>
              <a:xfrm>
                <a:off x="-1" y="0"/>
                <a:ext cx="2049365" cy="1229617"/>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933450">
                  <a:lnSpc>
                    <a:spcPct val="90000"/>
                  </a:lnSpc>
                  <a:spcBef>
                    <a:spcPts val="700"/>
                  </a:spcBef>
                  <a:defRPr sz="2100">
                    <a:solidFill>
                      <a:srgbClr val="FFFFFF"/>
                    </a:solidFill>
                  </a:defRPr>
                </a:pPr>
              </a:p>
            </p:txBody>
          </p:sp>
          <p:sp>
            <p:nvSpPr>
              <p:cNvPr id="306" name="Build Model"/>
              <p:cNvSpPr txBox="1"/>
              <p:nvPr/>
            </p:nvSpPr>
            <p:spPr>
              <a:xfrm>
                <a:off x="0" y="329787"/>
                <a:ext cx="2049364" cy="5700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ctr">
                <a:spAutoFit/>
              </a:bodyPr>
              <a:lstStyle>
                <a:lvl1pPr algn="ctr" defTabSz="933450">
                  <a:lnSpc>
                    <a:spcPct val="90000"/>
                  </a:lnSpc>
                  <a:spcBef>
                    <a:spcPts val="800"/>
                  </a:spcBef>
                  <a:defRPr sz="2100">
                    <a:solidFill>
                      <a:srgbClr val="FFFFFF"/>
                    </a:solidFill>
                    <a:latin typeface="Calibri Light"/>
                    <a:ea typeface="Calibri Light"/>
                    <a:cs typeface="Calibri Light"/>
                    <a:sym typeface="Calibri Light"/>
                  </a:defRPr>
                </a:lvl1pPr>
              </a:lstStyle>
              <a:p>
                <a:pPr/>
                <a:r>
                  <a:t>Build Model</a:t>
                </a:r>
              </a:p>
            </p:txBody>
          </p:sp>
        </p:grpSp>
        <p:sp>
          <p:nvSpPr>
            <p:cNvPr id="308" name="Line"/>
            <p:cNvSpPr/>
            <p:nvPr/>
          </p:nvSpPr>
          <p:spPr>
            <a:xfrm>
              <a:off x="1024682" y="1227818"/>
              <a:ext cx="2520716" cy="440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638"/>
                  </a:lnTo>
                  <a:lnTo>
                    <a:pt x="0" y="11638"/>
                  </a:lnTo>
                  <a:lnTo>
                    <a:pt x="0" y="21600"/>
                  </a:lnTo>
                </a:path>
              </a:pathLst>
            </a:custGeom>
            <a:noFill/>
            <a:ln w="6350" cap="flat">
              <a:solidFill>
                <a:schemeClr val="accent1"/>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700"/>
                </a:spcBef>
                <a:defRPr sz="500"/>
              </a:pPr>
            </a:p>
          </p:txBody>
        </p:sp>
        <p:grpSp>
          <p:nvGrpSpPr>
            <p:cNvPr id="311" name="Group"/>
            <p:cNvGrpSpPr/>
            <p:nvPr/>
          </p:nvGrpSpPr>
          <p:grpSpPr>
            <a:xfrm>
              <a:off x="2520716" y="0"/>
              <a:ext cx="2049365" cy="1229617"/>
              <a:chOff x="0" y="0"/>
              <a:chExt cx="2049363" cy="1229616"/>
            </a:xfrm>
          </p:grpSpPr>
          <p:sp>
            <p:nvSpPr>
              <p:cNvPr id="309" name="Rectangle"/>
              <p:cNvSpPr/>
              <p:nvPr/>
            </p:nvSpPr>
            <p:spPr>
              <a:xfrm>
                <a:off x="-1" y="0"/>
                <a:ext cx="2049365" cy="1229617"/>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933450">
                  <a:lnSpc>
                    <a:spcPct val="90000"/>
                  </a:lnSpc>
                  <a:spcBef>
                    <a:spcPts val="700"/>
                  </a:spcBef>
                  <a:defRPr sz="2100">
                    <a:solidFill>
                      <a:srgbClr val="FFFFFF"/>
                    </a:solidFill>
                  </a:defRPr>
                </a:pPr>
              </a:p>
            </p:txBody>
          </p:sp>
          <p:sp>
            <p:nvSpPr>
              <p:cNvPr id="310" name="Evaluating model"/>
              <p:cNvSpPr txBox="1"/>
              <p:nvPr/>
            </p:nvSpPr>
            <p:spPr>
              <a:xfrm>
                <a:off x="0" y="178254"/>
                <a:ext cx="2049364" cy="8731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ctr">
                <a:spAutoFit/>
              </a:bodyPr>
              <a:lstStyle>
                <a:lvl1pPr algn="ctr" defTabSz="933450">
                  <a:lnSpc>
                    <a:spcPct val="90000"/>
                  </a:lnSpc>
                  <a:spcBef>
                    <a:spcPts val="800"/>
                  </a:spcBef>
                  <a:defRPr sz="2100">
                    <a:solidFill>
                      <a:srgbClr val="FFFFFF"/>
                    </a:solidFill>
                    <a:latin typeface="Calibri Light"/>
                    <a:ea typeface="Calibri Light"/>
                    <a:cs typeface="Calibri Light"/>
                    <a:sym typeface="Calibri Light"/>
                  </a:defRPr>
                </a:lvl1pPr>
              </a:lstStyle>
              <a:p>
                <a:pPr/>
                <a:r>
                  <a:t>Evaluating model </a:t>
                </a:r>
              </a:p>
            </p:txBody>
          </p:sp>
        </p:grpSp>
        <p:sp>
          <p:nvSpPr>
            <p:cNvPr id="312" name="Line"/>
            <p:cNvSpPr/>
            <p:nvPr/>
          </p:nvSpPr>
          <p:spPr>
            <a:xfrm>
              <a:off x="2047564" y="2315780"/>
              <a:ext cx="440754"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315" name="Group"/>
            <p:cNvGrpSpPr/>
            <p:nvPr/>
          </p:nvGrpSpPr>
          <p:grpSpPr>
            <a:xfrm>
              <a:off x="0" y="1700970"/>
              <a:ext cx="2049364" cy="1229618"/>
              <a:chOff x="0" y="0"/>
              <a:chExt cx="2049363" cy="1229616"/>
            </a:xfrm>
          </p:grpSpPr>
          <p:sp>
            <p:nvSpPr>
              <p:cNvPr id="313" name="Rectangle"/>
              <p:cNvSpPr/>
              <p:nvPr/>
            </p:nvSpPr>
            <p:spPr>
              <a:xfrm>
                <a:off x="-1" y="0"/>
                <a:ext cx="2049365" cy="1229617"/>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933450">
                  <a:lnSpc>
                    <a:spcPct val="90000"/>
                  </a:lnSpc>
                  <a:spcBef>
                    <a:spcPts val="700"/>
                  </a:spcBef>
                  <a:defRPr sz="2100">
                    <a:solidFill>
                      <a:srgbClr val="FFFFFF"/>
                    </a:solidFill>
                  </a:defRPr>
                </a:pPr>
              </a:p>
            </p:txBody>
          </p:sp>
          <p:sp>
            <p:nvSpPr>
              <p:cNvPr id="314" name="Improve the model"/>
              <p:cNvSpPr txBox="1"/>
              <p:nvPr/>
            </p:nvSpPr>
            <p:spPr>
              <a:xfrm>
                <a:off x="0" y="178254"/>
                <a:ext cx="2049364" cy="8731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ctr">
                <a:spAutoFit/>
              </a:bodyPr>
              <a:lstStyle>
                <a:lvl1pPr algn="ctr" defTabSz="933450">
                  <a:lnSpc>
                    <a:spcPct val="90000"/>
                  </a:lnSpc>
                  <a:spcBef>
                    <a:spcPts val="800"/>
                  </a:spcBef>
                  <a:defRPr sz="2100">
                    <a:solidFill>
                      <a:srgbClr val="FFFFFF"/>
                    </a:solidFill>
                    <a:latin typeface="Calibri Light"/>
                    <a:ea typeface="Calibri Light"/>
                    <a:cs typeface="Calibri Light"/>
                    <a:sym typeface="Calibri Light"/>
                  </a:defRPr>
                </a:lvl1pPr>
              </a:lstStyle>
              <a:p>
                <a:pPr/>
                <a:r>
                  <a:t>Improve the model</a:t>
                </a:r>
              </a:p>
            </p:txBody>
          </p:sp>
        </p:grpSp>
        <p:grpSp>
          <p:nvGrpSpPr>
            <p:cNvPr id="318" name="Group"/>
            <p:cNvGrpSpPr/>
            <p:nvPr/>
          </p:nvGrpSpPr>
          <p:grpSpPr>
            <a:xfrm>
              <a:off x="2520716" y="1700970"/>
              <a:ext cx="2049365" cy="1229618"/>
              <a:chOff x="0" y="0"/>
              <a:chExt cx="2049363" cy="1229616"/>
            </a:xfrm>
          </p:grpSpPr>
          <p:sp>
            <p:nvSpPr>
              <p:cNvPr id="316" name="Rectangle"/>
              <p:cNvSpPr/>
              <p:nvPr/>
            </p:nvSpPr>
            <p:spPr>
              <a:xfrm>
                <a:off x="-1" y="0"/>
                <a:ext cx="2049365" cy="1229617"/>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933450">
                  <a:lnSpc>
                    <a:spcPct val="90000"/>
                  </a:lnSpc>
                  <a:spcBef>
                    <a:spcPts val="700"/>
                  </a:spcBef>
                  <a:defRPr sz="2100">
                    <a:solidFill>
                      <a:srgbClr val="FFFFFF"/>
                    </a:solidFill>
                  </a:defRPr>
                </a:pPr>
              </a:p>
            </p:txBody>
          </p:sp>
          <p:sp>
            <p:nvSpPr>
              <p:cNvPr id="317" name="Find the best performing model"/>
              <p:cNvSpPr txBox="1"/>
              <p:nvPr/>
            </p:nvSpPr>
            <p:spPr>
              <a:xfrm>
                <a:off x="0" y="26721"/>
                <a:ext cx="2049364" cy="11761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9352" tIns="149352" rIns="149352" bIns="149352" numCol="1" anchor="ctr">
                <a:spAutoFit/>
              </a:bodyPr>
              <a:lstStyle>
                <a:lvl1pPr algn="ctr" defTabSz="933450">
                  <a:lnSpc>
                    <a:spcPct val="90000"/>
                  </a:lnSpc>
                  <a:spcBef>
                    <a:spcPts val="800"/>
                  </a:spcBef>
                  <a:defRPr sz="2100">
                    <a:solidFill>
                      <a:srgbClr val="FFFFFF"/>
                    </a:solidFill>
                    <a:latin typeface="Calibri Light"/>
                    <a:ea typeface="Calibri Light"/>
                    <a:cs typeface="Calibri Light"/>
                    <a:sym typeface="Calibri Light"/>
                  </a:defRPr>
                </a:lvl1pPr>
              </a:lstStyle>
              <a:p>
                <a:pPr/>
                <a:r>
                  <a:t>Find the best performing model</a:t>
                </a:r>
              </a:p>
            </p:txBody>
          </p:sp>
        </p:gr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1"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Results</a:t>
            </a:r>
          </a:p>
        </p:txBody>
      </p:sp>
      <p:pic>
        <p:nvPicPr>
          <p:cNvPr id="323" name="Picture 2" descr="Picture 2"/>
          <p:cNvPicPr>
            <a:picLocks noChangeAspect="1"/>
          </p:cNvPicPr>
          <p:nvPr/>
        </p:nvPicPr>
        <p:blipFill>
          <a:blip r:embed="rId3">
            <a:extLst/>
          </a:blip>
          <a:stretch>
            <a:fillRect/>
          </a:stretch>
        </p:blipFill>
        <p:spPr>
          <a:xfrm>
            <a:off x="105275" y="1450606"/>
            <a:ext cx="6877754" cy="3801568"/>
          </a:xfrm>
          <a:prstGeom prst="rect">
            <a:avLst/>
          </a:prstGeom>
          <a:ln w="12700">
            <a:miter lim="400000"/>
          </a:ln>
        </p:spPr>
      </p:pic>
      <p:pic>
        <p:nvPicPr>
          <p:cNvPr id="324" name="Picture 7" descr="Picture 7"/>
          <p:cNvPicPr>
            <a:picLocks noChangeAspect="1"/>
          </p:cNvPicPr>
          <p:nvPr/>
        </p:nvPicPr>
        <p:blipFill>
          <a:blip r:embed="rId4">
            <a:extLst/>
          </a:blip>
          <a:stretch>
            <a:fillRect/>
          </a:stretch>
        </p:blipFill>
        <p:spPr>
          <a:xfrm>
            <a:off x="6996021" y="1445204"/>
            <a:ext cx="5101088" cy="380944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6"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2</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8"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9" name="Content Placeholder 2"/>
          <p:cNvSpPr txBox="1"/>
          <p:nvPr>
            <p:ph type="body" sz="quarter" idx="4294967295"/>
          </p:nvPr>
        </p:nvSpPr>
        <p:spPr>
          <a:xfrm>
            <a:off x="780306" y="1718734"/>
            <a:ext cx="3932238" cy="381158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Class 0 (blue) are failed launches</a:t>
            </a:r>
          </a:p>
          <a:p>
            <a:pPr>
              <a:lnSpc>
                <a:spcPct val="100000"/>
              </a:lnSpc>
              <a:spcBef>
                <a:spcPts val="1400"/>
              </a:spcBef>
              <a:defRPr sz="2200">
                <a:solidFill>
                  <a:srgbClr val="292929"/>
                </a:solidFill>
                <a:latin typeface="Abadi"/>
                <a:ea typeface="Abadi"/>
                <a:cs typeface="Abadi"/>
                <a:sym typeface="Abadi"/>
              </a:defRPr>
            </a:pPr>
            <a:r>
              <a:t>Class 1 (orange) are successful launches</a:t>
            </a:r>
          </a:p>
          <a:p>
            <a:pPr>
              <a:lnSpc>
                <a:spcPct val="100000"/>
              </a:lnSpc>
              <a:spcBef>
                <a:spcPts val="1400"/>
              </a:spcBef>
              <a:defRPr sz="2200">
                <a:solidFill>
                  <a:srgbClr val="292929"/>
                </a:solidFill>
                <a:latin typeface="Abadi"/>
                <a:ea typeface="Abadi"/>
                <a:cs typeface="Abadi"/>
                <a:sym typeface="Abadi"/>
              </a:defRPr>
            </a:pPr>
            <a:r>
              <a:t>This graph shows that over the course of more flight attempts SpaceX was able to achieve more successful launches. </a:t>
            </a:r>
          </a:p>
        </p:txBody>
      </p:sp>
      <p:sp>
        <p:nvSpPr>
          <p:cNvPr id="330"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Launch Site</a:t>
            </a:r>
          </a:p>
        </p:txBody>
      </p:sp>
      <p:pic>
        <p:nvPicPr>
          <p:cNvPr id="331" name="Picture 5" descr="Picture 5"/>
          <p:cNvPicPr>
            <a:picLocks noChangeAspect="1"/>
          </p:cNvPicPr>
          <p:nvPr/>
        </p:nvPicPr>
        <p:blipFill>
          <a:blip r:embed="rId3">
            <a:extLst/>
          </a:blip>
          <a:stretch>
            <a:fillRect/>
          </a:stretch>
        </p:blipFill>
        <p:spPr>
          <a:xfrm>
            <a:off x="5542845" y="1582207"/>
            <a:ext cx="5254977" cy="430036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Slide Number Placeholder 3"/>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30" name="Content Placeholder 2"/>
          <p:cNvSpPr txBox="1"/>
          <p:nvPr/>
        </p:nvSpPr>
        <p:spPr>
          <a:xfrm>
            <a:off x="1004416" y="2113239"/>
            <a:ext cx="5075648" cy="332082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Executive Summary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Introduction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Methodology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Results</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Conclusion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Appendix</a:t>
            </a:r>
          </a:p>
        </p:txBody>
      </p:sp>
      <p:sp>
        <p:nvSpPr>
          <p:cNvPr id="131"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3"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4" name="Content Placeholder 2"/>
          <p:cNvSpPr txBox="1"/>
          <p:nvPr>
            <p:ph type="body" sz="quarter" idx="4294967295"/>
          </p:nvPr>
        </p:nvSpPr>
        <p:spPr>
          <a:xfrm>
            <a:off x="770011" y="2069757"/>
            <a:ext cx="3932238" cy="3811588"/>
          </a:xfrm>
          <a:prstGeom prst="rect">
            <a:avLst/>
          </a:prstGeom>
        </p:spPr>
        <p:txBody>
          <a:bodyPr>
            <a:normAutofit fontScale="100000" lnSpcReduction="0"/>
          </a:bodyPr>
          <a:lstStyle/>
          <a:p>
            <a:pPr marL="226313" indent="-226313" defTabSz="905255">
              <a:spcBef>
                <a:spcPts val="1300"/>
              </a:spcBef>
              <a:defRPr sz="2178">
                <a:solidFill>
                  <a:srgbClr val="292929"/>
                </a:solidFill>
              </a:defRPr>
            </a:pPr>
            <a:r>
              <a:t>Class 0 (blue) are failed launches</a:t>
            </a:r>
          </a:p>
          <a:p>
            <a:pPr marL="226313" indent="-226313" defTabSz="905255">
              <a:spcBef>
                <a:spcPts val="1300"/>
              </a:spcBef>
              <a:defRPr sz="2178">
                <a:solidFill>
                  <a:srgbClr val="292929"/>
                </a:solidFill>
              </a:defRPr>
            </a:pPr>
            <a:r>
              <a:t>Class 1 (orange) are successful launches</a:t>
            </a:r>
          </a:p>
          <a:p>
            <a:pPr marL="226313" indent="-226313" defTabSz="905255">
              <a:spcBef>
                <a:spcPts val="1300"/>
              </a:spcBef>
              <a:defRPr sz="2178">
                <a:solidFill>
                  <a:srgbClr val="292929"/>
                </a:solidFill>
              </a:defRPr>
            </a:pPr>
            <a:r>
              <a:t>This graph shows that a majority of the flights that failed were below 7500 kg. It seems like the earlier flights were carrying lower payloads before SpaceX ironed out the issues. </a:t>
            </a:r>
          </a:p>
        </p:txBody>
      </p:sp>
      <p:sp>
        <p:nvSpPr>
          <p:cNvPr id="33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Launch Site</a:t>
            </a:r>
          </a:p>
        </p:txBody>
      </p:sp>
      <p:pic>
        <p:nvPicPr>
          <p:cNvPr id="336" name="Picture 5" descr="Picture 5"/>
          <p:cNvPicPr>
            <a:picLocks noChangeAspect="1"/>
          </p:cNvPicPr>
          <p:nvPr/>
        </p:nvPicPr>
        <p:blipFill>
          <a:blip r:embed="rId3">
            <a:extLst/>
          </a:blip>
          <a:stretch>
            <a:fillRect/>
          </a:stretch>
        </p:blipFill>
        <p:spPr>
          <a:xfrm>
            <a:off x="5796843" y="1311639"/>
            <a:ext cx="5269089" cy="450283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8"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9" name="Content Placeholder 2"/>
          <p:cNvSpPr txBox="1"/>
          <p:nvPr>
            <p:ph type="body" sz="quarter" idx="4294967295"/>
          </p:nvPr>
        </p:nvSpPr>
        <p:spPr>
          <a:xfrm>
            <a:off x="770011" y="2082114"/>
            <a:ext cx="3932238" cy="381158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This chart shows that launches going for orbit SSO, HEO, GEO, and ES-L1 had perfect success rates</a:t>
            </a:r>
          </a:p>
          <a:p>
            <a:pPr>
              <a:lnSpc>
                <a:spcPct val="100000"/>
              </a:lnSpc>
              <a:spcBef>
                <a:spcPts val="1400"/>
              </a:spcBef>
              <a:defRPr sz="2200">
                <a:solidFill>
                  <a:srgbClr val="292929"/>
                </a:solidFill>
                <a:latin typeface="Abadi"/>
                <a:ea typeface="Abadi"/>
                <a:cs typeface="Abadi"/>
                <a:sym typeface="Abadi"/>
              </a:defRPr>
            </a:pPr>
            <a:r>
              <a:t>Launches for orbit GTO had the lowest success rate at around 50%</a:t>
            </a:r>
          </a:p>
        </p:txBody>
      </p:sp>
      <p:sp>
        <p:nvSpPr>
          <p:cNvPr id="340"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Success Rate vs. Orbit Type</a:t>
            </a:r>
          </a:p>
        </p:txBody>
      </p:sp>
      <p:pic>
        <p:nvPicPr>
          <p:cNvPr id="341" name="Picture 5" descr="Picture 5"/>
          <p:cNvPicPr>
            <a:picLocks noChangeAspect="1"/>
          </p:cNvPicPr>
          <p:nvPr/>
        </p:nvPicPr>
        <p:blipFill>
          <a:blip r:embed="rId3">
            <a:extLst/>
          </a:blip>
          <a:stretch>
            <a:fillRect/>
          </a:stretch>
        </p:blipFill>
        <p:spPr>
          <a:xfrm>
            <a:off x="6093178" y="1708563"/>
            <a:ext cx="5607756" cy="363842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3"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4" name="Content Placeholder 2"/>
          <p:cNvSpPr txBox="1"/>
          <p:nvPr>
            <p:ph type="body" sz="quarter" idx="4294967295"/>
          </p:nvPr>
        </p:nvSpPr>
        <p:spPr>
          <a:xfrm>
            <a:off x="770011" y="2069756"/>
            <a:ext cx="3932238" cy="3811588"/>
          </a:xfrm>
          <a:prstGeom prst="rect">
            <a:avLst/>
          </a:prstGeom>
        </p:spPr>
        <p:txBody>
          <a:bodyPr>
            <a:normAutofit fontScale="100000" lnSpcReduction="0"/>
          </a:bodyPr>
          <a:lstStyle/>
          <a:p>
            <a:pPr marL="226313" indent="-226313" defTabSz="905255">
              <a:lnSpc>
                <a:spcPct val="100000"/>
              </a:lnSpc>
              <a:spcBef>
                <a:spcPts val="1300"/>
              </a:spcBef>
              <a:defRPr sz="2178">
                <a:solidFill>
                  <a:srgbClr val="292929"/>
                </a:solidFill>
              </a:defRPr>
            </a:pPr>
            <a:r>
              <a:t>Class 0 (blue) are failed launches</a:t>
            </a:r>
          </a:p>
          <a:p>
            <a:pPr marL="226313" indent="-226313" defTabSz="905255">
              <a:lnSpc>
                <a:spcPct val="100000"/>
              </a:lnSpc>
              <a:spcBef>
                <a:spcPts val="1300"/>
              </a:spcBef>
              <a:defRPr sz="2178">
                <a:solidFill>
                  <a:srgbClr val="292929"/>
                </a:solidFill>
              </a:defRPr>
            </a:pPr>
            <a:r>
              <a:t>Class 1 (orange) are successful launches</a:t>
            </a:r>
          </a:p>
          <a:p>
            <a:pPr marL="226313" indent="-226313" defTabSz="905255">
              <a:lnSpc>
                <a:spcPct val="100000"/>
              </a:lnSpc>
              <a:spcBef>
                <a:spcPts val="1300"/>
              </a:spcBef>
              <a:defRPr sz="2178">
                <a:solidFill>
                  <a:srgbClr val="292929"/>
                </a:solidFill>
                <a:latin typeface="Abadi"/>
                <a:ea typeface="Abadi"/>
                <a:cs typeface="Abadi"/>
                <a:sym typeface="Abadi"/>
              </a:defRPr>
            </a:pPr>
            <a:r>
              <a:t>This chart shows flight number and orbit type. Overtime it seems that SpaceX tried for different orbit types in the more recent launches. </a:t>
            </a:r>
          </a:p>
        </p:txBody>
      </p:sp>
      <p:sp>
        <p:nvSpPr>
          <p:cNvPr id="34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Orbit Type</a:t>
            </a:r>
          </a:p>
        </p:txBody>
      </p:sp>
      <p:pic>
        <p:nvPicPr>
          <p:cNvPr id="346" name="Picture 5" descr="Picture 5"/>
          <p:cNvPicPr>
            <a:picLocks noChangeAspect="1"/>
          </p:cNvPicPr>
          <p:nvPr/>
        </p:nvPicPr>
        <p:blipFill>
          <a:blip r:embed="rId3">
            <a:extLst/>
          </a:blip>
          <a:stretch>
            <a:fillRect/>
          </a:stretch>
        </p:blipFill>
        <p:spPr>
          <a:xfrm>
            <a:off x="5655733" y="1874979"/>
            <a:ext cx="5127977" cy="422281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8"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9" name="Content Placeholder 2"/>
          <p:cNvSpPr txBox="1"/>
          <p:nvPr>
            <p:ph type="body" sz="quarter" idx="4294967295"/>
          </p:nvPr>
        </p:nvSpPr>
        <p:spPr>
          <a:xfrm>
            <a:off x="770011" y="2057400"/>
            <a:ext cx="3932238" cy="3811588"/>
          </a:xfrm>
          <a:prstGeom prst="rect">
            <a:avLst/>
          </a:prstGeom>
        </p:spPr>
        <p:txBody>
          <a:bodyPr>
            <a:normAutofit fontScale="100000" lnSpcReduction="0"/>
          </a:bodyPr>
          <a:lstStyle/>
          <a:p>
            <a:pPr marL="226313" indent="-226313" defTabSz="905255">
              <a:lnSpc>
                <a:spcPct val="100000"/>
              </a:lnSpc>
              <a:spcBef>
                <a:spcPts val="1300"/>
              </a:spcBef>
              <a:defRPr sz="2178">
                <a:solidFill>
                  <a:srgbClr val="292929"/>
                </a:solidFill>
              </a:defRPr>
            </a:pPr>
            <a:r>
              <a:t>Class 0 (blue) are failed launches</a:t>
            </a:r>
          </a:p>
          <a:p>
            <a:pPr marL="226313" indent="-226313" defTabSz="905255">
              <a:lnSpc>
                <a:spcPct val="100000"/>
              </a:lnSpc>
              <a:spcBef>
                <a:spcPts val="1300"/>
              </a:spcBef>
              <a:defRPr sz="2178">
                <a:solidFill>
                  <a:srgbClr val="292929"/>
                </a:solidFill>
              </a:defRPr>
            </a:pPr>
            <a:r>
              <a:t>Class 1 (orange) are successful launches</a:t>
            </a:r>
          </a:p>
          <a:p>
            <a:pPr marL="226313" indent="-226313" defTabSz="905255">
              <a:lnSpc>
                <a:spcPct val="100000"/>
              </a:lnSpc>
              <a:spcBef>
                <a:spcPts val="1300"/>
              </a:spcBef>
              <a:defRPr sz="2178">
                <a:solidFill>
                  <a:srgbClr val="292929"/>
                </a:solidFill>
              </a:defRPr>
            </a:pPr>
            <a:r>
              <a:t>This chart shows Payload mass and orbit type. We can see that for certain orbit types smaller payloads were sent. VLEO is where the largest payloads were sent. </a:t>
            </a:r>
          </a:p>
        </p:txBody>
      </p:sp>
      <p:sp>
        <p:nvSpPr>
          <p:cNvPr id="350"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Orbit Type</a:t>
            </a:r>
          </a:p>
        </p:txBody>
      </p:sp>
      <p:pic>
        <p:nvPicPr>
          <p:cNvPr id="351" name="Picture 5" descr="Picture 5"/>
          <p:cNvPicPr>
            <a:picLocks noChangeAspect="1"/>
          </p:cNvPicPr>
          <p:nvPr/>
        </p:nvPicPr>
        <p:blipFill>
          <a:blip r:embed="rId3">
            <a:extLst/>
          </a:blip>
          <a:stretch>
            <a:fillRect/>
          </a:stretch>
        </p:blipFill>
        <p:spPr>
          <a:xfrm>
            <a:off x="5528733" y="1544718"/>
            <a:ext cx="5269089" cy="471400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3"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4" name="Content Placeholder 2"/>
          <p:cNvSpPr txBox="1"/>
          <p:nvPr>
            <p:ph type="body" sz="quarter" idx="4294967295"/>
          </p:nvPr>
        </p:nvSpPr>
        <p:spPr>
          <a:xfrm>
            <a:off x="770011" y="2069757"/>
            <a:ext cx="3932238"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This chart shows average success rate through the last decade. We can see that the average success rate has increased over time. </a:t>
            </a:r>
          </a:p>
        </p:txBody>
      </p:sp>
      <p:sp>
        <p:nvSpPr>
          <p:cNvPr id="35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Success Yearly Trend</a:t>
            </a:r>
          </a:p>
        </p:txBody>
      </p:sp>
      <p:pic>
        <p:nvPicPr>
          <p:cNvPr id="356" name="Picture 5" descr="Picture 5"/>
          <p:cNvPicPr>
            <a:picLocks noChangeAspect="1"/>
          </p:cNvPicPr>
          <p:nvPr/>
        </p:nvPicPr>
        <p:blipFill>
          <a:blip r:embed="rId3">
            <a:extLst/>
          </a:blip>
          <a:stretch>
            <a:fillRect/>
          </a:stretch>
        </p:blipFill>
        <p:spPr>
          <a:xfrm>
            <a:off x="5429956" y="1710265"/>
            <a:ext cx="6002867" cy="39878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8"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9" name="Content Placeholder 4"/>
          <p:cNvSpPr txBox="1"/>
          <p:nvPr>
            <p:ph type="body" sz="half" idx="4294967295"/>
          </p:nvPr>
        </p:nvSpPr>
        <p:spPr>
          <a:xfrm>
            <a:off x="770009" y="1825625"/>
            <a:ext cx="5752146" cy="439367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This SQL query pulls all the unique launch sites from the data table</a:t>
            </a:r>
          </a:p>
        </p:txBody>
      </p:sp>
      <p:sp>
        <p:nvSpPr>
          <p:cNvPr id="360"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All Launch Site Names</a:t>
            </a:r>
          </a:p>
        </p:txBody>
      </p:sp>
      <p:pic>
        <p:nvPicPr>
          <p:cNvPr id="361" name="Picture 5" descr="Picture 5"/>
          <p:cNvPicPr>
            <a:picLocks noChangeAspect="1"/>
          </p:cNvPicPr>
          <p:nvPr/>
        </p:nvPicPr>
        <p:blipFill>
          <a:blip r:embed="rId3">
            <a:extLst/>
          </a:blip>
          <a:stretch>
            <a:fillRect/>
          </a:stretch>
        </p:blipFill>
        <p:spPr>
          <a:xfrm>
            <a:off x="7066843" y="1997985"/>
            <a:ext cx="2743201" cy="238225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3"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Content Placeholder 4"/>
          <p:cNvSpPr txBox="1"/>
          <p:nvPr>
            <p:ph type="body" sz="half" idx="4294967295"/>
          </p:nvPr>
        </p:nvSpPr>
        <p:spPr>
          <a:xfrm>
            <a:off x="770009" y="1825625"/>
            <a:ext cx="4355146" cy="439367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This query shows the first 5 rows of the table with launch sites that begin with 'CCA'</a:t>
            </a:r>
          </a:p>
        </p:txBody>
      </p:sp>
      <p:sp>
        <p:nvSpPr>
          <p:cNvPr id="36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Names Begin with 'CCA'</a:t>
            </a:r>
          </a:p>
        </p:txBody>
      </p:sp>
      <p:pic>
        <p:nvPicPr>
          <p:cNvPr id="366" name="Picture 5" descr="Picture 5"/>
          <p:cNvPicPr>
            <a:picLocks noChangeAspect="1"/>
          </p:cNvPicPr>
          <p:nvPr/>
        </p:nvPicPr>
        <p:blipFill>
          <a:blip r:embed="rId3">
            <a:extLst/>
          </a:blip>
          <a:stretch>
            <a:fillRect/>
          </a:stretch>
        </p:blipFill>
        <p:spPr>
          <a:xfrm>
            <a:off x="5274735" y="1875421"/>
            <a:ext cx="6793087" cy="401026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8"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9" name="Content Placeholder 4"/>
          <p:cNvSpPr txBox="1"/>
          <p:nvPr>
            <p:ph type="body" sz="half" idx="4294967295"/>
          </p:nvPr>
        </p:nvSpPr>
        <p:spPr>
          <a:xfrm>
            <a:off x="770010" y="1825625"/>
            <a:ext cx="5145367" cy="439367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This query shows the total payload carried by boosters from NASA</a:t>
            </a:r>
          </a:p>
        </p:txBody>
      </p:sp>
      <p:sp>
        <p:nvSpPr>
          <p:cNvPr id="370"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Total Payload Mass</a:t>
            </a:r>
          </a:p>
        </p:txBody>
      </p:sp>
      <p:pic>
        <p:nvPicPr>
          <p:cNvPr id="371" name="Picture 5" descr="Picture 5"/>
          <p:cNvPicPr>
            <a:picLocks noChangeAspect="1"/>
          </p:cNvPicPr>
          <p:nvPr/>
        </p:nvPicPr>
        <p:blipFill>
          <a:blip r:embed="rId3">
            <a:extLst/>
          </a:blip>
          <a:stretch>
            <a:fillRect/>
          </a:stretch>
        </p:blipFill>
        <p:spPr>
          <a:xfrm>
            <a:off x="6234288" y="1828031"/>
            <a:ext cx="5621867" cy="378049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3"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4" name="Content Placeholder 4"/>
          <p:cNvSpPr txBox="1"/>
          <p:nvPr>
            <p:ph type="body" sz="half" idx="4294967295"/>
          </p:nvPr>
        </p:nvSpPr>
        <p:spPr>
          <a:xfrm>
            <a:off x="770009" y="1825625"/>
            <a:ext cx="5117146" cy="439367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This query calculates the average payload mass carried by booster version F9 v1.1</a:t>
            </a:r>
          </a:p>
        </p:txBody>
      </p:sp>
      <p:sp>
        <p:nvSpPr>
          <p:cNvPr id="37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Average Payload Mass by F9 v1.1</a:t>
            </a:r>
          </a:p>
        </p:txBody>
      </p:sp>
      <p:pic>
        <p:nvPicPr>
          <p:cNvPr id="376" name="Picture 5" descr="Picture 5"/>
          <p:cNvPicPr>
            <a:picLocks noChangeAspect="1"/>
          </p:cNvPicPr>
          <p:nvPr/>
        </p:nvPicPr>
        <p:blipFill>
          <a:blip r:embed="rId3">
            <a:extLst/>
          </a:blip>
          <a:stretch>
            <a:fillRect/>
          </a:stretch>
        </p:blipFill>
        <p:spPr>
          <a:xfrm>
            <a:off x="6027737" y="1832328"/>
            <a:ext cx="5555192" cy="3870677"/>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8"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9" name="Content Placeholder 4"/>
          <p:cNvSpPr txBox="1"/>
          <p:nvPr>
            <p:ph type="body" sz="half" idx="4294967295"/>
          </p:nvPr>
        </p:nvSpPr>
        <p:spPr>
          <a:xfrm>
            <a:off x="770009" y="1825625"/>
            <a:ext cx="4722036" cy="439367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This query shows the date of the first successful landing outcome on ground pad</a:t>
            </a:r>
          </a:p>
        </p:txBody>
      </p:sp>
      <p:sp>
        <p:nvSpPr>
          <p:cNvPr id="380"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First Successful Ground Landing Date</a:t>
            </a:r>
          </a:p>
        </p:txBody>
      </p:sp>
      <p:pic>
        <p:nvPicPr>
          <p:cNvPr id="381" name="Picture 5" descr="Picture 5"/>
          <p:cNvPicPr>
            <a:picLocks noChangeAspect="1"/>
          </p:cNvPicPr>
          <p:nvPr/>
        </p:nvPicPr>
        <p:blipFill>
          <a:blip r:embed="rId3">
            <a:extLst/>
          </a:blip>
          <a:stretch>
            <a:fillRect/>
          </a:stretch>
        </p:blipFill>
        <p:spPr>
          <a:xfrm>
            <a:off x="5627511" y="1985154"/>
            <a:ext cx="6158089" cy="324046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3" name="Slide Number Placeholder 3"/>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4" name="Content Placeholder 2"/>
          <p:cNvSpPr txBox="1"/>
          <p:nvPr/>
        </p:nvSpPr>
        <p:spPr>
          <a:xfrm>
            <a:off x="1004622" y="1585693"/>
            <a:ext cx="9835073" cy="46000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85165" indent="-185165" defTabSz="740663">
              <a:spcBef>
                <a:spcPts val="400"/>
              </a:spcBef>
              <a:buSzPct val="100000"/>
              <a:buFont typeface="Arial"/>
              <a:buChar char="•"/>
              <a:defRPr sz="1782">
                <a:solidFill>
                  <a:srgbClr val="292929"/>
                </a:solidFill>
                <a:latin typeface="Abadi"/>
                <a:ea typeface="Abadi"/>
                <a:cs typeface="Abadi"/>
                <a:sym typeface="Abadi"/>
              </a:defRPr>
            </a:pPr>
            <a:r>
              <a:t>Summary of methodologies</a:t>
            </a:r>
            <a:endParaRPr sz="2268">
              <a:solidFill>
                <a:srgbClr val="0070C0"/>
              </a:solidFill>
              <a:latin typeface="IBM Plex Mono Text"/>
              <a:ea typeface="IBM Plex Mono Text"/>
              <a:cs typeface="IBM Plex Mono Text"/>
              <a:sym typeface="IBM Plex Mono Text"/>
            </a:endParaRPr>
          </a:p>
          <a:p>
            <a:pPr lvl="1" marL="555498" indent="-185165" defTabSz="740663">
              <a:spcBef>
                <a:spcPts val="400"/>
              </a:spcBef>
              <a:buSzPct val="100000"/>
              <a:buFont typeface="Arial"/>
              <a:buChar char="•"/>
              <a:defRPr sz="1458">
                <a:solidFill>
                  <a:srgbClr val="292929"/>
                </a:solidFill>
                <a:latin typeface="Abadi"/>
                <a:ea typeface="Abadi"/>
                <a:cs typeface="Abadi"/>
                <a:sym typeface="Abadi"/>
              </a:defRPr>
            </a:pPr>
            <a:r>
              <a:t>Data collection – Web Scraping &amp; API</a:t>
            </a:r>
            <a:endParaRPr sz="1944">
              <a:solidFill>
                <a:srgbClr val="0070C0"/>
              </a:solidFill>
              <a:latin typeface="IBM Plex Mono Text"/>
              <a:ea typeface="IBM Plex Mono Text"/>
              <a:cs typeface="IBM Plex Mono Text"/>
              <a:sym typeface="IBM Plex Mono Text"/>
            </a:endParaRPr>
          </a:p>
          <a:p>
            <a:pPr lvl="1" marL="555498" indent="-185165" defTabSz="740663">
              <a:spcBef>
                <a:spcPts val="400"/>
              </a:spcBef>
              <a:buSzPct val="100000"/>
              <a:buFont typeface="Arial"/>
              <a:buChar char="•"/>
              <a:defRPr sz="1458">
                <a:solidFill>
                  <a:srgbClr val="292929"/>
                </a:solidFill>
                <a:latin typeface="Abadi"/>
                <a:ea typeface="Abadi"/>
                <a:cs typeface="Abadi"/>
                <a:sym typeface="Abadi"/>
              </a:defRPr>
            </a:pPr>
            <a:r>
              <a:t>Data wrangling</a:t>
            </a:r>
            <a:endParaRPr sz="1944">
              <a:solidFill>
                <a:srgbClr val="0070C0"/>
              </a:solidFill>
              <a:latin typeface="IBM Plex Mono Text"/>
              <a:ea typeface="IBM Plex Mono Text"/>
              <a:cs typeface="IBM Plex Mono Text"/>
              <a:sym typeface="IBM Plex Mono Text"/>
            </a:endParaRPr>
          </a:p>
          <a:p>
            <a:pPr lvl="1" marL="555498" indent="-185165" defTabSz="740663">
              <a:spcBef>
                <a:spcPts val="400"/>
              </a:spcBef>
              <a:buSzPct val="100000"/>
              <a:buFont typeface="Arial"/>
              <a:buChar char="•"/>
              <a:defRPr sz="1458">
                <a:solidFill>
                  <a:srgbClr val="292929"/>
                </a:solidFill>
                <a:latin typeface="Abadi"/>
                <a:ea typeface="Abadi"/>
                <a:cs typeface="Abadi"/>
                <a:sym typeface="Abadi"/>
              </a:defRPr>
            </a:pPr>
            <a:r>
              <a:t>EDA with data visualization</a:t>
            </a:r>
            <a:endParaRPr sz="1944">
              <a:solidFill>
                <a:srgbClr val="0070C0"/>
              </a:solidFill>
              <a:latin typeface="IBM Plex Mono Text"/>
              <a:ea typeface="IBM Plex Mono Text"/>
              <a:cs typeface="IBM Plex Mono Text"/>
              <a:sym typeface="IBM Plex Mono Text"/>
            </a:endParaRPr>
          </a:p>
          <a:p>
            <a:pPr lvl="1" marL="555498" indent="-185165" defTabSz="740663">
              <a:spcBef>
                <a:spcPts val="400"/>
              </a:spcBef>
              <a:buSzPct val="100000"/>
              <a:buFont typeface="Arial"/>
              <a:buChar char="•"/>
              <a:defRPr sz="1458">
                <a:solidFill>
                  <a:srgbClr val="292929"/>
                </a:solidFill>
                <a:latin typeface="Abadi"/>
                <a:ea typeface="Abadi"/>
                <a:cs typeface="Abadi"/>
                <a:sym typeface="Abadi"/>
              </a:defRPr>
            </a:pPr>
            <a:r>
              <a:t>EDA with SQL</a:t>
            </a:r>
            <a:endParaRPr sz="1944">
              <a:solidFill>
                <a:srgbClr val="0070C0"/>
              </a:solidFill>
              <a:latin typeface="IBM Plex Mono Text"/>
              <a:ea typeface="IBM Plex Mono Text"/>
              <a:cs typeface="IBM Plex Mono Text"/>
              <a:sym typeface="IBM Plex Mono Text"/>
            </a:endParaRPr>
          </a:p>
          <a:p>
            <a:pPr lvl="1" marL="555498" indent="-185165" defTabSz="740663">
              <a:spcBef>
                <a:spcPts val="400"/>
              </a:spcBef>
              <a:buSzPct val="100000"/>
              <a:buFont typeface="Arial"/>
              <a:buChar char="•"/>
              <a:defRPr sz="1458">
                <a:solidFill>
                  <a:srgbClr val="292929"/>
                </a:solidFill>
                <a:latin typeface="Abadi"/>
                <a:ea typeface="Abadi"/>
                <a:cs typeface="Abadi"/>
                <a:sym typeface="Abadi"/>
              </a:defRPr>
            </a:pPr>
            <a:r>
              <a:t>Interactive Folium Map</a:t>
            </a:r>
            <a:endParaRPr sz="1944">
              <a:solidFill>
                <a:srgbClr val="0070C0"/>
              </a:solidFill>
              <a:latin typeface="IBM Plex Mono Text"/>
              <a:ea typeface="IBM Plex Mono Text"/>
              <a:cs typeface="IBM Plex Mono Text"/>
              <a:sym typeface="IBM Plex Mono Text"/>
            </a:endParaRPr>
          </a:p>
          <a:p>
            <a:pPr lvl="1" marL="555498" indent="-185165" defTabSz="740663">
              <a:spcBef>
                <a:spcPts val="400"/>
              </a:spcBef>
              <a:buSzPct val="100000"/>
              <a:buFont typeface="Arial"/>
              <a:buChar char="•"/>
              <a:defRPr sz="1458">
                <a:solidFill>
                  <a:srgbClr val="292929"/>
                </a:solidFill>
                <a:latin typeface="Abadi"/>
                <a:ea typeface="Abadi"/>
                <a:cs typeface="Abadi"/>
                <a:sym typeface="Abadi"/>
              </a:defRPr>
            </a:pPr>
            <a:r>
              <a:t>Dashboard with Plotly Dash</a:t>
            </a:r>
            <a:endParaRPr sz="1944">
              <a:solidFill>
                <a:srgbClr val="0070C0"/>
              </a:solidFill>
              <a:latin typeface="IBM Plex Mono Text"/>
              <a:ea typeface="IBM Plex Mono Text"/>
              <a:cs typeface="IBM Plex Mono Text"/>
              <a:sym typeface="IBM Plex Mono Text"/>
            </a:endParaRPr>
          </a:p>
          <a:p>
            <a:pPr lvl="1" marL="555498" indent="-185165" defTabSz="740663">
              <a:spcBef>
                <a:spcPts val="400"/>
              </a:spcBef>
              <a:buSzPct val="100000"/>
              <a:buFont typeface="Arial"/>
              <a:buChar char="•"/>
              <a:defRPr sz="1458">
                <a:solidFill>
                  <a:srgbClr val="292929"/>
                </a:solidFill>
                <a:latin typeface="Abadi"/>
                <a:ea typeface="Abadi"/>
                <a:cs typeface="Abadi"/>
                <a:sym typeface="Abadi"/>
              </a:defRPr>
            </a:pPr>
            <a:r>
              <a:t>Machine Learning Model – Predictive analysis</a:t>
            </a:r>
            <a:endParaRPr sz="1944">
              <a:solidFill>
                <a:srgbClr val="0070C0"/>
              </a:solidFill>
              <a:latin typeface="IBM Plex Mono Text"/>
              <a:ea typeface="IBM Plex Mono Text"/>
              <a:cs typeface="IBM Plex Mono Text"/>
              <a:sym typeface="IBM Plex Mono Text"/>
            </a:endParaRPr>
          </a:p>
          <a:p>
            <a:pPr marL="185165" indent="-185165" defTabSz="740663">
              <a:spcBef>
                <a:spcPts val="1100"/>
              </a:spcBef>
              <a:buSzPct val="100000"/>
              <a:buFont typeface="Arial"/>
              <a:buChar char="•"/>
              <a:defRPr sz="1782">
                <a:solidFill>
                  <a:srgbClr val="292929"/>
                </a:solidFill>
                <a:latin typeface="Abadi"/>
                <a:ea typeface="Abadi"/>
                <a:cs typeface="Abadi"/>
                <a:sym typeface="Abadi"/>
              </a:defRPr>
            </a:pPr>
            <a:r>
              <a:t>Summary of all results</a:t>
            </a:r>
            <a:endParaRPr sz="2268">
              <a:solidFill>
                <a:srgbClr val="0070C0"/>
              </a:solidFill>
              <a:latin typeface="IBM Plex Mono Text"/>
              <a:ea typeface="IBM Plex Mono Text"/>
              <a:cs typeface="IBM Plex Mono Text"/>
              <a:sym typeface="IBM Plex Mono Text"/>
            </a:endParaRPr>
          </a:p>
          <a:p>
            <a:pPr lvl="1" marL="555498" indent="-185165" defTabSz="740663">
              <a:spcBef>
                <a:spcPts val="1100"/>
              </a:spcBef>
              <a:buSzPct val="100000"/>
              <a:buFont typeface="Arial"/>
              <a:buChar char="•"/>
              <a:defRPr sz="1458">
                <a:solidFill>
                  <a:srgbClr val="292929"/>
                </a:solidFill>
                <a:latin typeface="Abadi"/>
                <a:ea typeface="Abadi"/>
                <a:cs typeface="Abadi"/>
                <a:sym typeface="Abadi"/>
              </a:defRPr>
            </a:pPr>
            <a:r>
              <a:t>Exploratory data analysis results</a:t>
            </a:r>
          </a:p>
          <a:p>
            <a:pPr lvl="1" marL="555498" indent="-185165" defTabSz="740663">
              <a:spcBef>
                <a:spcPts val="1100"/>
              </a:spcBef>
              <a:buSzPct val="100000"/>
              <a:buFont typeface="Arial"/>
              <a:buChar char="•"/>
              <a:defRPr sz="1458">
                <a:solidFill>
                  <a:srgbClr val="292929"/>
                </a:solidFill>
                <a:latin typeface="Abadi"/>
                <a:ea typeface="Abadi"/>
                <a:cs typeface="Abadi"/>
                <a:sym typeface="Abadi"/>
              </a:defRPr>
            </a:pPr>
            <a:r>
              <a:t>Interactive Map analysis</a:t>
            </a:r>
            <a:endParaRPr sz="1944">
              <a:solidFill>
                <a:srgbClr val="0070C0"/>
              </a:solidFill>
              <a:latin typeface="IBM Plex Mono Text"/>
              <a:ea typeface="IBM Plex Mono Text"/>
              <a:cs typeface="IBM Plex Mono Text"/>
              <a:sym typeface="IBM Plex Mono Text"/>
            </a:endParaRPr>
          </a:p>
          <a:p>
            <a:pPr lvl="1" marL="555498" indent="-185165" defTabSz="740663">
              <a:spcBef>
                <a:spcPts val="1100"/>
              </a:spcBef>
              <a:buSzPct val="100000"/>
              <a:buFont typeface="Arial"/>
              <a:buChar char="•"/>
              <a:defRPr sz="1458">
                <a:solidFill>
                  <a:srgbClr val="292929"/>
                </a:solidFill>
                <a:latin typeface="Abadi"/>
                <a:ea typeface="Abadi"/>
                <a:cs typeface="Abadi"/>
                <a:sym typeface="Abadi"/>
              </a:defRPr>
            </a:pPr>
          </a:p>
          <a:p>
            <a:pPr marL="185165" indent="-185165" defTabSz="740663">
              <a:spcBef>
                <a:spcPts val="1100"/>
              </a:spcBef>
              <a:buSzPct val="100000"/>
              <a:buFont typeface="Arial"/>
              <a:buChar char="•"/>
              <a:defRPr sz="1782">
                <a:solidFill>
                  <a:srgbClr val="292929"/>
                </a:solidFill>
                <a:latin typeface="Abadi"/>
                <a:ea typeface="Abadi"/>
                <a:cs typeface="Abadi"/>
                <a:sym typeface="Abadi"/>
              </a:defRPr>
            </a:pPr>
          </a:p>
        </p:txBody>
      </p:sp>
      <p:sp>
        <p:nvSpPr>
          <p:cNvPr id="13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Executive Summary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3"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4" name="Content Placeholder 4"/>
          <p:cNvSpPr txBox="1"/>
          <p:nvPr>
            <p:ph type="body" sz="half" idx="4294967295"/>
          </p:nvPr>
        </p:nvSpPr>
        <p:spPr>
          <a:xfrm>
            <a:off x="770009" y="1825625"/>
            <a:ext cx="4919591" cy="439367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This query lists the names of booster versions which have successfully landed on drone ship and had payload mass greater than 4000 but less than 6000</a:t>
            </a:r>
          </a:p>
        </p:txBody>
      </p:sp>
      <p:sp>
        <p:nvSpPr>
          <p:cNvPr id="38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500">
                <a:solidFill>
                  <a:srgbClr val="0B49CB"/>
                </a:solidFill>
                <a:latin typeface="Abadi"/>
                <a:ea typeface="Abadi"/>
                <a:cs typeface="Abadi"/>
                <a:sym typeface="Abadi"/>
              </a:defRPr>
            </a:lvl1pPr>
          </a:lstStyle>
          <a:p>
            <a:pPr/>
            <a:r>
              <a:t>Successful Drone Ship Landing with Payload between 4000 and 6000</a:t>
            </a:r>
          </a:p>
        </p:txBody>
      </p:sp>
      <p:pic>
        <p:nvPicPr>
          <p:cNvPr id="386" name="Picture 2" descr="Picture 2"/>
          <p:cNvPicPr>
            <a:picLocks noChangeAspect="1"/>
          </p:cNvPicPr>
          <p:nvPr/>
        </p:nvPicPr>
        <p:blipFill>
          <a:blip r:embed="rId3">
            <a:extLst/>
          </a:blip>
          <a:stretch>
            <a:fillRect/>
          </a:stretch>
        </p:blipFill>
        <p:spPr>
          <a:xfrm>
            <a:off x="6022621" y="1787723"/>
            <a:ext cx="5791200" cy="400222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8"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9" name="Content Placeholder 4"/>
          <p:cNvSpPr txBox="1"/>
          <p:nvPr>
            <p:ph type="body" sz="half" idx="4294967295"/>
          </p:nvPr>
        </p:nvSpPr>
        <p:spPr>
          <a:xfrm>
            <a:off x="770010" y="1825625"/>
            <a:ext cx="5328812" cy="439367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This query calculates the total number of successful and failure mission outcomes</a:t>
            </a:r>
          </a:p>
        </p:txBody>
      </p:sp>
      <p:sp>
        <p:nvSpPr>
          <p:cNvPr id="390"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896111">
              <a:lnSpc>
                <a:spcPct val="72000"/>
              </a:lnSpc>
              <a:defRPr sz="3038">
                <a:solidFill>
                  <a:srgbClr val="0B49CB"/>
                </a:solidFill>
                <a:latin typeface="Abadi"/>
                <a:ea typeface="Abadi"/>
                <a:cs typeface="Abadi"/>
                <a:sym typeface="Abadi"/>
              </a:defRPr>
            </a:lvl1pPr>
          </a:lstStyle>
          <a:p>
            <a:pPr/>
            <a:r>
              <a:t>Total Number of Successful and Failure Mission Outcomes</a:t>
            </a:r>
          </a:p>
        </p:txBody>
      </p:sp>
      <p:pic>
        <p:nvPicPr>
          <p:cNvPr id="391" name="Picture 5" descr="Picture 5"/>
          <p:cNvPicPr>
            <a:picLocks noChangeAspect="1"/>
          </p:cNvPicPr>
          <p:nvPr/>
        </p:nvPicPr>
        <p:blipFill>
          <a:blip r:embed="rId3">
            <a:extLst/>
          </a:blip>
          <a:stretch>
            <a:fillRect/>
          </a:stretch>
        </p:blipFill>
        <p:spPr>
          <a:xfrm>
            <a:off x="6022621" y="1867054"/>
            <a:ext cx="4944534" cy="435156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3"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4" name="Content Placeholder 4"/>
          <p:cNvSpPr txBox="1"/>
          <p:nvPr>
            <p:ph type="body" sz="half" idx="4294967295"/>
          </p:nvPr>
        </p:nvSpPr>
        <p:spPr>
          <a:xfrm>
            <a:off x="770009" y="1825625"/>
            <a:ext cx="5131258" cy="439367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This query lists the names of the booster versions which have carried the maximum payload mass</a:t>
            </a:r>
          </a:p>
        </p:txBody>
      </p:sp>
      <p:sp>
        <p:nvSpPr>
          <p:cNvPr id="39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Boosters Carried Maximum Payload</a:t>
            </a:r>
          </a:p>
        </p:txBody>
      </p:sp>
      <p:pic>
        <p:nvPicPr>
          <p:cNvPr id="396" name="Picture 5" descr="Picture 5"/>
          <p:cNvPicPr>
            <a:picLocks noChangeAspect="1"/>
          </p:cNvPicPr>
          <p:nvPr/>
        </p:nvPicPr>
        <p:blipFill>
          <a:blip r:embed="rId3">
            <a:extLst/>
          </a:blip>
          <a:stretch>
            <a:fillRect/>
          </a:stretch>
        </p:blipFill>
        <p:spPr>
          <a:xfrm>
            <a:off x="6375400" y="1616764"/>
            <a:ext cx="3660422" cy="483802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8"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9" name="Content Placeholder 4"/>
          <p:cNvSpPr txBox="1"/>
          <p:nvPr>
            <p:ph type="body" sz="half" idx="4294967295"/>
          </p:nvPr>
        </p:nvSpPr>
        <p:spPr>
          <a:xfrm>
            <a:off x="770010" y="1825625"/>
            <a:ext cx="5272367" cy="439367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This query lists the failed landing_outcomes in drone ship, their booster versions, and launch site names for in year 2015</a:t>
            </a:r>
          </a:p>
        </p:txBody>
      </p:sp>
      <p:sp>
        <p:nvSpPr>
          <p:cNvPr id="400"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2015 Launch Records</a:t>
            </a:r>
          </a:p>
        </p:txBody>
      </p:sp>
      <p:pic>
        <p:nvPicPr>
          <p:cNvPr id="401" name="Picture 5" descr="Picture 5"/>
          <p:cNvPicPr>
            <a:picLocks noChangeAspect="1"/>
          </p:cNvPicPr>
          <p:nvPr/>
        </p:nvPicPr>
        <p:blipFill>
          <a:blip r:embed="rId3">
            <a:extLst/>
          </a:blip>
          <a:stretch>
            <a:fillRect/>
          </a:stretch>
        </p:blipFill>
        <p:spPr>
          <a:xfrm>
            <a:off x="5980288" y="2123331"/>
            <a:ext cx="6059312" cy="323222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3"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4" name="Content Placeholder 4"/>
          <p:cNvSpPr txBox="1"/>
          <p:nvPr>
            <p:ph type="body" sz="half" idx="4294967295"/>
          </p:nvPr>
        </p:nvSpPr>
        <p:spPr>
          <a:xfrm>
            <a:off x="770010" y="1825625"/>
            <a:ext cx="5328812" cy="439367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This query ranks the count of landing outcomes (such as Failure (drone ship) or Success (ground pad)) between the date 2010-06-04 and 2017-03-20, in descending order</a:t>
            </a:r>
          </a:p>
        </p:txBody>
      </p:sp>
      <p:sp>
        <p:nvSpPr>
          <p:cNvPr id="40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800">
                <a:solidFill>
                  <a:srgbClr val="0B49CB"/>
                </a:solidFill>
                <a:latin typeface="Abadi"/>
                <a:ea typeface="Abadi"/>
                <a:cs typeface="Abadi"/>
                <a:sym typeface="Abadi"/>
              </a:defRPr>
            </a:lvl1pPr>
          </a:lstStyle>
          <a:p>
            <a:pPr/>
            <a:r>
              <a:t>Rank Landing Outcomes Between 2010-06-04 and 2017-03-20</a:t>
            </a:r>
          </a:p>
        </p:txBody>
      </p:sp>
      <p:pic>
        <p:nvPicPr>
          <p:cNvPr id="406" name="Picture 5" descr="Picture 5"/>
          <p:cNvPicPr>
            <a:picLocks noChangeAspect="1"/>
          </p:cNvPicPr>
          <p:nvPr/>
        </p:nvPicPr>
        <p:blipFill>
          <a:blip r:embed="rId3">
            <a:extLst/>
          </a:blip>
          <a:stretch>
            <a:fillRect/>
          </a:stretch>
        </p:blipFill>
        <p:spPr>
          <a:xfrm>
            <a:off x="6262511" y="1781940"/>
            <a:ext cx="4521199" cy="4394787"/>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8" name="TextBox 6"/>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3</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0"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 name="Content Placeholder 4"/>
          <p:cNvSpPr txBox="1"/>
          <p:nvPr>
            <p:ph type="body" sz="half" idx="4294967295"/>
          </p:nvPr>
        </p:nvSpPr>
        <p:spPr>
          <a:xfrm>
            <a:off x="770009" y="1825625"/>
            <a:ext cx="4538593" cy="439367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Launch sites are all located on the coast in the United States</a:t>
            </a:r>
          </a:p>
        </p:txBody>
      </p:sp>
      <p:sp>
        <p:nvSpPr>
          <p:cNvPr id="412"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SpaceX Launch Site Locations</a:t>
            </a:r>
          </a:p>
        </p:txBody>
      </p:sp>
      <p:pic>
        <p:nvPicPr>
          <p:cNvPr id="413" name="Picture 6" descr="Picture 6"/>
          <p:cNvPicPr>
            <a:picLocks noChangeAspect="1"/>
          </p:cNvPicPr>
          <p:nvPr/>
        </p:nvPicPr>
        <p:blipFill>
          <a:blip r:embed="rId3">
            <a:extLst/>
          </a:blip>
          <a:stretch>
            <a:fillRect/>
          </a:stretch>
        </p:blipFill>
        <p:spPr>
          <a:xfrm>
            <a:off x="5302956" y="1885459"/>
            <a:ext cx="5240867" cy="414541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5"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6" name="Content Placeholder 4"/>
          <p:cNvSpPr txBox="1"/>
          <p:nvPr>
            <p:ph type="body" sz="half" idx="4294967295"/>
          </p:nvPr>
        </p:nvSpPr>
        <p:spPr>
          <a:xfrm>
            <a:off x="770009" y="1825625"/>
            <a:ext cx="4595036" cy="4393671"/>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The first picture on the left is in California at Vandenberg Space Force Station. The three pictures on the right are in Florida at Cape Canaveral Space Force Station. </a:t>
            </a:r>
          </a:p>
          <a:p>
            <a:pPr>
              <a:lnSpc>
                <a:spcPct val="100000"/>
              </a:lnSpc>
              <a:spcBef>
                <a:spcPts val="1400"/>
              </a:spcBef>
              <a:defRPr sz="2200">
                <a:solidFill>
                  <a:srgbClr val="292929"/>
                </a:solidFill>
                <a:latin typeface="Abadi"/>
                <a:ea typeface="Abadi"/>
                <a:cs typeface="Abadi"/>
                <a:sym typeface="Abadi"/>
              </a:defRPr>
            </a:pPr>
            <a:r>
              <a:t>Green markers are successful landings and the red markers are failed landings. </a:t>
            </a:r>
          </a:p>
          <a:p>
            <a:pPr>
              <a:lnSpc>
                <a:spcPct val="100000"/>
              </a:lnSpc>
              <a:spcBef>
                <a:spcPts val="1400"/>
              </a:spcBef>
              <a:defRPr sz="2200">
                <a:solidFill>
                  <a:srgbClr val="292929"/>
                </a:solidFill>
                <a:latin typeface="Abadi"/>
                <a:ea typeface="Abadi"/>
                <a:cs typeface="Abadi"/>
                <a:sym typeface="Abadi"/>
              </a:defRPr>
            </a:pPr>
            <a:r>
              <a:t>Far more launches are based in Florida at the Cape Canaveral Space Force Station. </a:t>
            </a:r>
          </a:p>
        </p:txBody>
      </p:sp>
      <p:sp>
        <p:nvSpPr>
          <p:cNvPr id="417"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Color-Labeled Launch Outcomes</a:t>
            </a:r>
          </a:p>
        </p:txBody>
      </p:sp>
      <p:pic>
        <p:nvPicPr>
          <p:cNvPr id="418" name="Picture 3" descr="Picture 3"/>
          <p:cNvPicPr>
            <a:picLocks noChangeAspect="1"/>
          </p:cNvPicPr>
          <p:nvPr/>
        </p:nvPicPr>
        <p:blipFill>
          <a:blip r:embed="rId3">
            <a:extLst/>
          </a:blip>
          <a:stretch>
            <a:fillRect/>
          </a:stretch>
        </p:blipFill>
        <p:spPr>
          <a:xfrm>
            <a:off x="8407400" y="3281035"/>
            <a:ext cx="2743200" cy="1763486"/>
          </a:xfrm>
          <a:prstGeom prst="rect">
            <a:avLst/>
          </a:prstGeom>
          <a:ln w="12700">
            <a:miter lim="400000"/>
          </a:ln>
        </p:spPr>
      </p:pic>
      <p:pic>
        <p:nvPicPr>
          <p:cNvPr id="419" name="Picture 5" descr="Picture 5"/>
          <p:cNvPicPr>
            <a:picLocks noChangeAspect="1"/>
          </p:cNvPicPr>
          <p:nvPr/>
        </p:nvPicPr>
        <p:blipFill>
          <a:blip r:embed="rId4">
            <a:extLst/>
          </a:blip>
          <a:stretch>
            <a:fillRect/>
          </a:stretch>
        </p:blipFill>
        <p:spPr>
          <a:xfrm>
            <a:off x="8407400" y="1307304"/>
            <a:ext cx="2743200" cy="1985613"/>
          </a:xfrm>
          <a:prstGeom prst="rect">
            <a:avLst/>
          </a:prstGeom>
          <a:ln w="12700">
            <a:miter lim="400000"/>
          </a:ln>
        </p:spPr>
      </p:pic>
      <p:pic>
        <p:nvPicPr>
          <p:cNvPr id="420" name="Picture 6" descr="Picture 6"/>
          <p:cNvPicPr>
            <a:picLocks noChangeAspect="1"/>
          </p:cNvPicPr>
          <p:nvPr/>
        </p:nvPicPr>
        <p:blipFill>
          <a:blip r:embed="rId5">
            <a:extLst/>
          </a:blip>
          <a:stretch>
            <a:fillRect/>
          </a:stretch>
        </p:blipFill>
        <p:spPr>
          <a:xfrm>
            <a:off x="5669843" y="4277159"/>
            <a:ext cx="2743201" cy="1746792"/>
          </a:xfrm>
          <a:prstGeom prst="rect">
            <a:avLst/>
          </a:prstGeom>
          <a:ln w="12700">
            <a:miter lim="400000"/>
          </a:ln>
        </p:spPr>
      </p:pic>
      <p:pic>
        <p:nvPicPr>
          <p:cNvPr id="421" name="Picture 8" descr="Picture 8"/>
          <p:cNvPicPr>
            <a:picLocks noChangeAspect="1"/>
          </p:cNvPicPr>
          <p:nvPr/>
        </p:nvPicPr>
        <p:blipFill>
          <a:blip r:embed="rId6">
            <a:extLst/>
          </a:blip>
          <a:stretch>
            <a:fillRect/>
          </a:stretch>
        </p:blipFill>
        <p:spPr>
          <a:xfrm>
            <a:off x="5500511" y="1300739"/>
            <a:ext cx="2743201" cy="230918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3"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4" name="Content Placeholder 4"/>
          <p:cNvSpPr txBox="1"/>
          <p:nvPr>
            <p:ph type="body" sz="half" idx="4294967295"/>
          </p:nvPr>
        </p:nvSpPr>
        <p:spPr>
          <a:xfrm>
            <a:off x="770010" y="1718910"/>
            <a:ext cx="4943050" cy="4300714"/>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The launch site is close to the coastline and approximately 22 KM from civilian areas so launch failure is not a threat. </a:t>
            </a:r>
          </a:p>
        </p:txBody>
      </p:sp>
      <p:sp>
        <p:nvSpPr>
          <p:cNvPr id="42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Proximities of Launch Site to Civilian Areas</a:t>
            </a:r>
          </a:p>
        </p:txBody>
      </p:sp>
      <p:pic>
        <p:nvPicPr>
          <p:cNvPr id="426" name="Picture 3" descr="Picture 3"/>
          <p:cNvPicPr>
            <a:picLocks noChangeAspect="1"/>
          </p:cNvPicPr>
          <p:nvPr/>
        </p:nvPicPr>
        <p:blipFill>
          <a:blip r:embed="rId3">
            <a:extLst/>
          </a:blip>
          <a:stretch>
            <a:fillRect/>
          </a:stretch>
        </p:blipFill>
        <p:spPr>
          <a:xfrm>
            <a:off x="5683956" y="1369095"/>
            <a:ext cx="6059312" cy="2497030"/>
          </a:xfrm>
          <a:prstGeom prst="rect">
            <a:avLst/>
          </a:prstGeom>
          <a:ln w="12700">
            <a:miter lim="400000"/>
          </a:ln>
        </p:spPr>
      </p:pic>
      <p:pic>
        <p:nvPicPr>
          <p:cNvPr id="427" name="Picture 5" descr="Picture 5"/>
          <p:cNvPicPr>
            <a:picLocks noChangeAspect="1"/>
          </p:cNvPicPr>
          <p:nvPr/>
        </p:nvPicPr>
        <p:blipFill>
          <a:blip r:embed="rId4">
            <a:extLst/>
          </a:blip>
          <a:stretch>
            <a:fillRect/>
          </a:stretch>
        </p:blipFill>
        <p:spPr>
          <a:xfrm>
            <a:off x="6149623" y="3871488"/>
            <a:ext cx="4154309" cy="298146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9"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4</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Slide Number Placeholder 3"/>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8" name="Title 1"/>
          <p:cNvSpPr txBox="1"/>
          <p:nvPr/>
        </p:nvSpPr>
        <p:spPr>
          <a:xfrm>
            <a:off x="873788" y="538650"/>
            <a:ext cx="10438674"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Introduction</a:t>
            </a:r>
          </a:p>
        </p:txBody>
      </p:sp>
      <p:sp>
        <p:nvSpPr>
          <p:cNvPr id="139" name="Content Placeholder 2"/>
          <p:cNvSpPr txBox="1"/>
          <p:nvPr/>
        </p:nvSpPr>
        <p:spPr>
          <a:xfrm>
            <a:off x="1004417" y="1422125"/>
            <a:ext cx="10153890" cy="454668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90000"/>
              </a:lnSpc>
              <a:spcBef>
                <a:spcPts val="1400"/>
              </a:spcBef>
              <a:buSzPct val="100000"/>
              <a:buFont typeface="Arial"/>
              <a:buChar char="•"/>
              <a:defRPr sz="2200">
                <a:solidFill>
                  <a:srgbClr val="292929"/>
                </a:solidFill>
                <a:latin typeface="Abadi"/>
                <a:ea typeface="Abadi"/>
                <a:cs typeface="Abadi"/>
                <a:sym typeface="Abadi"/>
              </a:defRPr>
            </a:pPr>
            <a:r>
              <a:t>Project background and context</a:t>
            </a:r>
            <a:endParaRPr sz="28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Font typeface="Arial"/>
              <a:buChar char="•"/>
              <a:defRPr>
                <a:solidFill>
                  <a:srgbClr val="0070C0"/>
                </a:solidFill>
                <a:latin typeface="IBM Plex Mono Text"/>
                <a:ea typeface="IBM Plex Mono Text"/>
                <a:cs typeface="IBM Plex Mono Text"/>
                <a:sym typeface="IBM Plex Mono Text"/>
              </a:defRPr>
            </a:pPr>
            <a: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a:solidFill>
                <a:srgbClr val="292929"/>
              </a:solidFill>
              <a:latin typeface="Abadi"/>
              <a:ea typeface="Abadi"/>
              <a:cs typeface="Abadi"/>
              <a:sym typeface="Abadi"/>
            </a:endParaRPr>
          </a:p>
          <a:p>
            <a:pPr marL="228600" indent="-228600">
              <a:lnSpc>
                <a:spcPct val="90000"/>
              </a:lnSpc>
              <a:spcBef>
                <a:spcPts val="1400"/>
              </a:spcBef>
              <a:buSzPct val="100000"/>
              <a:buFont typeface="Arial"/>
              <a:buChar char="•"/>
              <a:defRPr sz="2200">
                <a:solidFill>
                  <a:srgbClr val="292929"/>
                </a:solidFill>
                <a:latin typeface="Abadi"/>
                <a:ea typeface="Abadi"/>
                <a:cs typeface="Abadi"/>
                <a:sym typeface="Abadi"/>
              </a:defRPr>
            </a:pPr>
            <a:r>
              <a:t>Problems you want to find answers</a:t>
            </a:r>
            <a:endParaRPr sz="28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Font typeface="Arial"/>
              <a:buChar char="•"/>
              <a:defRPr>
                <a:solidFill>
                  <a:srgbClr val="292929"/>
                </a:solidFill>
                <a:latin typeface="Abadi"/>
                <a:ea typeface="Abadi"/>
                <a:cs typeface="Abadi"/>
                <a:sym typeface="Abadi"/>
              </a:defRPr>
            </a:pPr>
            <a:r>
              <a:t>Identify correlations between successful landing rate, booster versions, and payload. </a:t>
            </a:r>
            <a:endParaRPr sz="24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Font typeface="Arial"/>
              <a:buChar char="•"/>
              <a:defRPr>
                <a:solidFill>
                  <a:srgbClr val="292929"/>
                </a:solidFill>
                <a:latin typeface="Abadi"/>
                <a:ea typeface="Abadi"/>
                <a:cs typeface="Abadi"/>
                <a:sym typeface="Abadi"/>
              </a:defRPr>
            </a:pPr>
            <a:r>
              <a:t>Identify conditions to get the highest successful launch rates.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1"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2" name="Content Placeholder 4"/>
          <p:cNvSpPr txBox="1"/>
          <p:nvPr>
            <p:ph type="body" sz="quarter" idx="4294967295"/>
          </p:nvPr>
        </p:nvSpPr>
        <p:spPr>
          <a:xfrm>
            <a:off x="770009" y="1825625"/>
            <a:ext cx="3762480" cy="4393671"/>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KSC LC-39A had the most with10 successful launches which came out to 41.7% of the total successful launches</a:t>
            </a:r>
          </a:p>
          <a:p>
            <a:pPr>
              <a:lnSpc>
                <a:spcPct val="100000"/>
              </a:lnSpc>
              <a:spcBef>
                <a:spcPts val="1400"/>
              </a:spcBef>
              <a:defRPr sz="2200">
                <a:solidFill>
                  <a:srgbClr val="292929"/>
                </a:solidFill>
                <a:latin typeface="Abadi"/>
                <a:ea typeface="Abadi"/>
                <a:cs typeface="Abadi"/>
                <a:sym typeface="Abadi"/>
              </a:defRPr>
            </a:pPr>
            <a:r>
              <a:t>There were a total of 24 successful launches. </a:t>
            </a:r>
          </a:p>
        </p:txBody>
      </p:sp>
      <p:sp>
        <p:nvSpPr>
          <p:cNvPr id="433"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Total Successful Launches By Site</a:t>
            </a:r>
          </a:p>
        </p:txBody>
      </p:sp>
      <p:pic>
        <p:nvPicPr>
          <p:cNvPr id="434" name="Picture 3" descr="Picture 3"/>
          <p:cNvPicPr>
            <a:picLocks noChangeAspect="1"/>
          </p:cNvPicPr>
          <p:nvPr/>
        </p:nvPicPr>
        <p:blipFill>
          <a:blip r:embed="rId3">
            <a:extLst/>
          </a:blip>
          <a:stretch>
            <a:fillRect/>
          </a:stretch>
        </p:blipFill>
        <p:spPr>
          <a:xfrm>
            <a:off x="4794954" y="2100425"/>
            <a:ext cx="7159978" cy="265714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6"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7" name="Content Placeholder 4"/>
          <p:cNvSpPr txBox="1"/>
          <p:nvPr>
            <p:ph type="body" sz="half" idx="4294967295"/>
          </p:nvPr>
        </p:nvSpPr>
        <p:spPr>
          <a:xfrm>
            <a:off x="776359" y="1825625"/>
            <a:ext cx="3975808" cy="4393671"/>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KSC LC-39A had 10 successful launches with 3 failed launches </a:t>
            </a:r>
          </a:p>
        </p:txBody>
      </p:sp>
      <p:sp>
        <p:nvSpPr>
          <p:cNvPr id="438"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With The Highest Launch Success Ratio</a:t>
            </a:r>
          </a:p>
        </p:txBody>
      </p:sp>
      <p:pic>
        <p:nvPicPr>
          <p:cNvPr id="439" name="Picture 5" descr="Picture 5"/>
          <p:cNvPicPr>
            <a:picLocks noChangeAspect="1"/>
          </p:cNvPicPr>
          <p:nvPr/>
        </p:nvPicPr>
        <p:blipFill>
          <a:blip r:embed="rId3">
            <a:extLst/>
          </a:blip>
          <a:stretch>
            <a:fillRect/>
          </a:stretch>
        </p:blipFill>
        <p:spPr>
          <a:xfrm>
            <a:off x="4752621" y="2313047"/>
            <a:ext cx="6666089" cy="2542348"/>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1"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2" name="Content Placeholder 4"/>
          <p:cNvSpPr txBox="1"/>
          <p:nvPr>
            <p:ph type="body" sz="quarter" idx="4294967295"/>
          </p:nvPr>
        </p:nvSpPr>
        <p:spPr>
          <a:xfrm>
            <a:off x="770011" y="4718401"/>
            <a:ext cx="10513440" cy="1500895"/>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The scatter plot shows that a majority of the successful flights were with payloads of 2000 – 5000 KG. </a:t>
            </a:r>
          </a:p>
        </p:txBody>
      </p:sp>
      <p:sp>
        <p:nvSpPr>
          <p:cNvPr id="443"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Launch Outcome Scatter Plot </a:t>
            </a:r>
          </a:p>
        </p:txBody>
      </p:sp>
      <p:pic>
        <p:nvPicPr>
          <p:cNvPr id="444" name="Picture 3" descr="Picture 3"/>
          <p:cNvPicPr>
            <a:picLocks noChangeAspect="1"/>
          </p:cNvPicPr>
          <p:nvPr/>
        </p:nvPicPr>
        <p:blipFill>
          <a:blip r:embed="rId3">
            <a:extLst/>
          </a:blip>
          <a:stretch>
            <a:fillRect/>
          </a:stretch>
        </p:blipFill>
        <p:spPr>
          <a:xfrm>
            <a:off x="6248400" y="1827582"/>
            <a:ext cx="5946422" cy="2765393"/>
          </a:xfrm>
          <a:prstGeom prst="rect">
            <a:avLst/>
          </a:prstGeom>
          <a:ln w="12700">
            <a:miter lim="400000"/>
          </a:ln>
        </p:spPr>
      </p:pic>
      <p:pic>
        <p:nvPicPr>
          <p:cNvPr id="445" name="Picture 5" descr="Picture 5"/>
          <p:cNvPicPr>
            <a:picLocks noChangeAspect="1"/>
          </p:cNvPicPr>
          <p:nvPr/>
        </p:nvPicPr>
        <p:blipFill>
          <a:blip r:embed="rId4">
            <a:extLst/>
          </a:blip>
          <a:stretch>
            <a:fillRect/>
          </a:stretch>
        </p:blipFill>
        <p:spPr>
          <a:xfrm>
            <a:off x="81844" y="1752531"/>
            <a:ext cx="6172200" cy="290138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7"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5</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9"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0" name="Content Placeholder 4"/>
          <p:cNvSpPr txBox="1"/>
          <p:nvPr>
            <p:ph type="body" sz="half" idx="4294967295"/>
          </p:nvPr>
        </p:nvSpPr>
        <p:spPr>
          <a:xfrm>
            <a:off x="770009" y="2082114"/>
            <a:ext cx="5325991"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Decision Tree classifier had the highest accuracy. There is only 18 samples used in the model though. </a:t>
            </a:r>
          </a:p>
        </p:txBody>
      </p:sp>
      <p:sp>
        <p:nvSpPr>
          <p:cNvPr id="451"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Classification Accuracy</a:t>
            </a:r>
          </a:p>
        </p:txBody>
      </p:sp>
      <p:pic>
        <p:nvPicPr>
          <p:cNvPr id="452" name="Picture 7" descr="Picture 7"/>
          <p:cNvPicPr>
            <a:picLocks noChangeAspect="1"/>
          </p:cNvPicPr>
          <p:nvPr/>
        </p:nvPicPr>
        <p:blipFill>
          <a:blip r:embed="rId3">
            <a:extLst/>
          </a:blip>
          <a:stretch>
            <a:fillRect/>
          </a:stretch>
        </p:blipFill>
        <p:spPr>
          <a:xfrm>
            <a:off x="6018362" y="2005920"/>
            <a:ext cx="5273616" cy="3953214"/>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4"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5" name="Content Placeholder 4"/>
          <p:cNvSpPr txBox="1"/>
          <p:nvPr>
            <p:ph type="body" sz="half" idx="4294967295"/>
          </p:nvPr>
        </p:nvSpPr>
        <p:spPr>
          <a:xfrm>
            <a:off x="770010" y="2057400"/>
            <a:ext cx="4790944" cy="381158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This is the confusion matrix for the decision tree model. </a:t>
            </a:r>
          </a:p>
          <a:p>
            <a:pPr>
              <a:lnSpc>
                <a:spcPct val="100000"/>
              </a:lnSpc>
              <a:spcBef>
                <a:spcPts val="1400"/>
              </a:spcBef>
              <a:defRPr sz="2200">
                <a:solidFill>
                  <a:srgbClr val="292929"/>
                </a:solidFill>
                <a:latin typeface="Abadi"/>
                <a:ea typeface="Abadi"/>
                <a:cs typeface="Abadi"/>
                <a:sym typeface="Abadi"/>
              </a:defRPr>
            </a:pPr>
            <a:r>
              <a:t>The model predicts 11 successful landings when the 'True labels' are landed.</a:t>
            </a:r>
          </a:p>
          <a:p>
            <a:pPr>
              <a:lnSpc>
                <a:spcPct val="100000"/>
              </a:lnSpc>
              <a:spcBef>
                <a:spcPts val="1400"/>
              </a:spcBef>
              <a:defRPr sz="2200">
                <a:solidFill>
                  <a:srgbClr val="292929"/>
                </a:solidFill>
                <a:latin typeface="Abadi"/>
                <a:ea typeface="Abadi"/>
                <a:cs typeface="Abadi"/>
                <a:sym typeface="Abadi"/>
              </a:defRPr>
            </a:pPr>
            <a:r>
              <a:t>11 True positives, 5 true negatives, 1 false positive and 1 false negative.</a:t>
            </a:r>
          </a:p>
          <a:p>
            <a:pPr marL="0" indent="0">
              <a:lnSpc>
                <a:spcPct val="100000"/>
              </a:lnSpc>
              <a:spcBef>
                <a:spcPts val="1400"/>
              </a:spcBef>
              <a:buSzTx/>
              <a:buNone/>
              <a:defRPr sz="2200">
                <a:solidFill>
                  <a:srgbClr val="292929"/>
                </a:solidFill>
                <a:latin typeface="Abadi"/>
                <a:ea typeface="Abadi"/>
                <a:cs typeface="Abadi"/>
                <a:sym typeface="Abadi"/>
              </a:defRPr>
            </a:pPr>
            <a:r>
              <a:t>  </a:t>
            </a:r>
          </a:p>
        </p:txBody>
      </p:sp>
      <p:sp>
        <p:nvSpPr>
          <p:cNvPr id="456"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Confusion Matrix</a:t>
            </a:r>
          </a:p>
        </p:txBody>
      </p:sp>
      <p:pic>
        <p:nvPicPr>
          <p:cNvPr id="457" name="Picture 2" descr="Picture 2"/>
          <p:cNvPicPr>
            <a:picLocks noChangeAspect="1"/>
          </p:cNvPicPr>
          <p:nvPr/>
        </p:nvPicPr>
        <p:blipFill>
          <a:blip r:embed="rId3">
            <a:extLst/>
          </a:blip>
          <a:stretch>
            <a:fillRect/>
          </a:stretch>
        </p:blipFill>
        <p:spPr>
          <a:xfrm>
            <a:off x="5874587" y="1710083"/>
            <a:ext cx="5000447" cy="4516134"/>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9"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0" name="Content Placeholder 3"/>
          <p:cNvSpPr txBox="1"/>
          <p:nvPr>
            <p:ph type="body" idx="4294967295"/>
          </p:nvPr>
        </p:nvSpPr>
        <p:spPr>
          <a:xfrm>
            <a:off x="770010" y="1875054"/>
            <a:ext cx="10574692" cy="4351338"/>
          </a:xfrm>
          <a:prstGeom prst="rect">
            <a:avLst/>
          </a:prstGeom>
        </p:spPr>
        <p:txBody>
          <a:bodyPr>
            <a:normAutofit fontScale="100000" lnSpcReduction="0"/>
          </a:bodyPr>
          <a:lstStyle/>
          <a:p>
            <a:pPr marL="201168" indent="-201168" defTabSz="804672">
              <a:lnSpc>
                <a:spcPct val="100000"/>
              </a:lnSpc>
              <a:spcBef>
                <a:spcPts val="1200"/>
              </a:spcBef>
              <a:defRPr sz="1936">
                <a:solidFill>
                  <a:srgbClr val="292929"/>
                </a:solidFill>
                <a:latin typeface="Abadi"/>
                <a:ea typeface="Abadi"/>
                <a:cs typeface="Abadi"/>
                <a:sym typeface="Abadi"/>
              </a:defRPr>
            </a:pPr>
            <a:r>
              <a:t>As the number of flights increase the success rate increases as well. Success rate as surpassed 80%</a:t>
            </a:r>
          </a:p>
          <a:p>
            <a:pPr marL="201168" indent="-201168" defTabSz="804672">
              <a:lnSpc>
                <a:spcPct val="100000"/>
              </a:lnSpc>
              <a:spcBef>
                <a:spcPts val="1200"/>
              </a:spcBef>
              <a:defRPr sz="1936">
                <a:solidFill>
                  <a:srgbClr val="292929"/>
                </a:solidFill>
                <a:latin typeface="Abadi"/>
                <a:ea typeface="Abadi"/>
                <a:cs typeface="Abadi"/>
                <a:sym typeface="Abadi"/>
              </a:defRPr>
            </a:pPr>
            <a:r>
              <a:t>Orbits SSO, HEO, GEO, AND ES-L1 have perfect success rates. 100%. </a:t>
            </a:r>
          </a:p>
          <a:p>
            <a:pPr marL="201168" indent="-201168" defTabSz="804672">
              <a:lnSpc>
                <a:spcPct val="100000"/>
              </a:lnSpc>
              <a:spcBef>
                <a:spcPts val="1200"/>
              </a:spcBef>
              <a:defRPr sz="1936">
                <a:solidFill>
                  <a:srgbClr val="292929"/>
                </a:solidFill>
                <a:latin typeface="Abadi"/>
                <a:ea typeface="Abadi"/>
                <a:cs typeface="Abadi"/>
                <a:sym typeface="Abadi"/>
              </a:defRPr>
            </a:pPr>
            <a:r>
              <a:t>Launch sites are close to the coastline, but try to be separated from civilian areas. </a:t>
            </a:r>
          </a:p>
          <a:p>
            <a:pPr marL="201168" indent="-201168" defTabSz="804672">
              <a:lnSpc>
                <a:spcPct val="100000"/>
              </a:lnSpc>
              <a:spcBef>
                <a:spcPts val="1200"/>
              </a:spcBef>
              <a:defRPr sz="1936">
                <a:solidFill>
                  <a:srgbClr val="292929"/>
                </a:solidFill>
                <a:latin typeface="Abadi"/>
                <a:ea typeface="Abadi"/>
                <a:cs typeface="Abadi"/>
                <a:sym typeface="Abadi"/>
              </a:defRPr>
            </a:pPr>
            <a:r>
              <a:t>KSC LC-39A has the highest launch success rate as well as the highest number of successful launches. </a:t>
            </a:r>
          </a:p>
          <a:p>
            <a:pPr marL="201168" indent="-201168" defTabSz="804672">
              <a:lnSpc>
                <a:spcPct val="100000"/>
              </a:lnSpc>
              <a:spcBef>
                <a:spcPts val="1200"/>
              </a:spcBef>
              <a:defRPr sz="1936">
                <a:solidFill>
                  <a:srgbClr val="292929"/>
                </a:solidFill>
                <a:latin typeface="Abadi"/>
                <a:ea typeface="Abadi"/>
                <a:cs typeface="Abadi"/>
                <a:sym typeface="Abadi"/>
              </a:defRPr>
            </a:pPr>
            <a:r>
              <a:t>Launch success rates are higher than that of heavy payload launches. </a:t>
            </a:r>
          </a:p>
          <a:p>
            <a:pPr marL="201168" indent="-201168" defTabSz="804672">
              <a:lnSpc>
                <a:spcPct val="100000"/>
              </a:lnSpc>
              <a:spcBef>
                <a:spcPts val="1200"/>
              </a:spcBef>
              <a:defRPr sz="1936">
                <a:solidFill>
                  <a:srgbClr val="292929"/>
                </a:solidFill>
                <a:latin typeface="Abadi"/>
                <a:ea typeface="Abadi"/>
                <a:cs typeface="Abadi"/>
                <a:sym typeface="Abadi"/>
              </a:defRPr>
            </a:pPr>
            <a:r>
              <a:t>Decision tree matrix delivered the highest accuracy however the sample data size is small at 18 samples. </a:t>
            </a:r>
          </a:p>
          <a:p>
            <a:pPr marL="201168" indent="-201168" defTabSz="804672">
              <a:lnSpc>
                <a:spcPct val="100000"/>
              </a:lnSpc>
              <a:spcBef>
                <a:spcPts val="1200"/>
              </a:spcBef>
              <a:defRPr sz="1936">
                <a:solidFill>
                  <a:srgbClr val="292929"/>
                </a:solidFill>
                <a:latin typeface="Abadi"/>
                <a:ea typeface="Abadi"/>
                <a:cs typeface="Abadi"/>
                <a:sym typeface="Abadi"/>
              </a:defRPr>
            </a:pPr>
            <a:r>
              <a:t>Based on these findings competitors in the space industry need to find ways to reuse their rockets as well if they want to compete or even exist along with SpaceX.</a:t>
            </a:r>
          </a:p>
        </p:txBody>
      </p:sp>
      <p:sp>
        <p:nvSpPr>
          <p:cNvPr id="461"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Conclusions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3" name="Slide Number Placeholder 5"/>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4" name="Content Placeholder 3"/>
          <p:cNvSpPr txBox="1"/>
          <p:nvPr>
            <p:ph type="body" idx="4294967295"/>
          </p:nvPr>
        </p:nvSpPr>
        <p:spPr>
          <a:xfrm>
            <a:off x="770010" y="1859522"/>
            <a:ext cx="10515601" cy="4351338"/>
          </a:xfrm>
          <a:prstGeom prst="rect">
            <a:avLst/>
          </a:prstGeom>
        </p:spPr>
        <p:txBody>
          <a:bodyPr>
            <a:normAutofit fontScale="100000" lnSpcReduction="0"/>
          </a:bodyPr>
          <a:lstStyle>
            <a:lvl1pPr>
              <a:lnSpc>
                <a:spcPct val="100000"/>
              </a:lnSpc>
              <a:spcBef>
                <a:spcPts val="1400"/>
              </a:spcBef>
              <a:defRPr sz="2200" u="sng">
                <a:solidFill>
                  <a:srgbClr val="0563C1"/>
                </a:solidFill>
                <a:uFill>
                  <a:solidFill>
                    <a:srgbClr val="0563C1"/>
                  </a:solidFill>
                </a:uFill>
                <a:hlinkClick r:id="rId3"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3" invalidUrl="" action="" tgtFrame="" tooltip="" history="1" highlightClick="0" endSnd="0"/>
              </a:rPr>
              <a:t>https://github.com/justbuildin/IBM-Data-Science-Program-</a:t>
            </a:r>
          </a:p>
        </p:txBody>
      </p:sp>
      <p:sp>
        <p:nvSpPr>
          <p:cNvPr id="46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Appendix</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 name="Slide Number Placeholder 2"/>
          <p:cNvSpPr txBox="1"/>
          <p:nvPr>
            <p:ph type="sldNum" sz="quarter" idx="4294967295"/>
          </p:nvPr>
        </p:nvSpPr>
        <p:spPr>
          <a:xfrm>
            <a:off x="11974849" y="6372542"/>
            <a:ext cx="21715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TextBox 1"/>
          <p:cNvSpPr txBox="1"/>
          <p:nvPr/>
        </p:nvSpPr>
        <p:spPr>
          <a:xfrm>
            <a:off x="765312" y="2812774"/>
            <a:ext cx="956815" cy="333088"/>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Slide Number Placeholder 3"/>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Content Placeholder 2"/>
          <p:cNvSpPr txBox="1"/>
          <p:nvPr/>
        </p:nvSpPr>
        <p:spPr>
          <a:xfrm>
            <a:off x="815730" y="1580808"/>
            <a:ext cx="10013379" cy="521187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612648">
              <a:lnSpc>
                <a:spcPct val="96000"/>
              </a:lnSpc>
              <a:spcBef>
                <a:spcPts val="900"/>
              </a:spcBef>
              <a:defRPr sz="1474">
                <a:solidFill>
                  <a:srgbClr val="0B49CB"/>
                </a:solidFill>
                <a:latin typeface="Abadi"/>
                <a:ea typeface="Abadi"/>
                <a:cs typeface="Abadi"/>
                <a:sym typeface="Abadi"/>
              </a:defRPr>
            </a:pPr>
            <a:r>
              <a:t>Executive Summary</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Data collection methodology:</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SpaceX Web scraping and API</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data wrangling</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Converted outcomes into training labels for booster successfully and unsuccessfully landed. </a:t>
            </a:r>
            <a:endParaRPr sz="402">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exploratory data analysis (EDA) using visualization and SQL</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interactive visual analytics using Folium and Plotly Dash</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predictive analysis using classification models</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Found best Hyperparameters for Logistic Regression, Classification Trees and SVM</a:t>
            </a:r>
            <a:endParaRPr sz="402">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5896">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p:txBody>
      </p:sp>
      <p:sp>
        <p:nvSpPr>
          <p:cNvPr id="146"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Methodology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8" name="Slide Number Placeholder 5"/>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Content Placeholder 4"/>
          <p:cNvSpPr txBox="1"/>
          <p:nvPr>
            <p:ph type="body" idx="4294967295"/>
          </p:nvPr>
        </p:nvSpPr>
        <p:spPr>
          <a:xfrm>
            <a:off x="770010" y="1825625"/>
            <a:ext cx="10515601"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Data was collected through processes of </a:t>
            </a:r>
            <a:r>
              <a:rPr>
                <a:latin typeface="+mn-lt"/>
                <a:ea typeface="+mn-ea"/>
                <a:cs typeface="+mn-cs"/>
                <a:sym typeface="Calibri"/>
              </a:rPr>
              <a:t>web scraping from the Wikipedia page – SpaceX, Falcon9 and Falcon Heavy Launches Records </a:t>
            </a:r>
            <a:r>
              <a:t>and </a:t>
            </a:r>
            <a:r>
              <a:rPr>
                <a:latin typeface="+mn-lt"/>
                <a:ea typeface="+mn-ea"/>
                <a:cs typeface="+mn-cs"/>
                <a:sym typeface="Calibri"/>
              </a:rPr>
              <a:t>API requests from the SpaceX API.</a:t>
            </a:r>
          </a:p>
          <a:p>
            <a:pPr>
              <a:lnSpc>
                <a:spcPct val="100000"/>
              </a:lnSpc>
              <a:spcBef>
                <a:spcPts val="1400"/>
              </a:spcBef>
              <a:defRPr sz="2200">
                <a:solidFill>
                  <a:srgbClr val="292929"/>
                </a:solidFill>
                <a:latin typeface="Abadi"/>
                <a:ea typeface="Abadi"/>
                <a:cs typeface="Abadi"/>
                <a:sym typeface="Abadi"/>
              </a:defRPr>
            </a:pPr>
            <a:r>
              <a:t>You need to present your data collection process use key phrases and flowcharts</a:t>
            </a:r>
          </a:p>
          <a:p>
            <a:pPr marL="0" indent="0">
              <a:buSzTx/>
              <a:buNone/>
            </a:pPr>
            <a:r>
              <a:t>               </a:t>
            </a:r>
            <a:r>
              <a:rPr b="1"/>
              <a:t>Web Scraping                                          SpaceX API</a:t>
            </a:r>
          </a:p>
        </p:txBody>
      </p:sp>
      <p:sp>
        <p:nvSpPr>
          <p:cNvPr id="150"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a:t>
            </a:r>
          </a:p>
        </p:txBody>
      </p:sp>
      <p:grpSp>
        <p:nvGrpSpPr>
          <p:cNvPr id="162" name="Diagram 2"/>
          <p:cNvGrpSpPr/>
          <p:nvPr/>
        </p:nvGrpSpPr>
        <p:grpSpPr>
          <a:xfrm>
            <a:off x="6029014" y="4677472"/>
            <a:ext cx="4056859" cy="1496498"/>
            <a:chOff x="0" y="0"/>
            <a:chExt cx="4056857" cy="1496496"/>
          </a:xfrm>
        </p:grpSpPr>
        <p:grpSp>
          <p:nvGrpSpPr>
            <p:cNvPr id="153" name="Group"/>
            <p:cNvGrpSpPr/>
            <p:nvPr/>
          </p:nvGrpSpPr>
          <p:grpSpPr>
            <a:xfrm>
              <a:off x="0" y="91115"/>
              <a:ext cx="1067595" cy="1314267"/>
              <a:chOff x="0" y="0"/>
              <a:chExt cx="1067594" cy="1314265"/>
            </a:xfrm>
          </p:grpSpPr>
          <p:sp>
            <p:nvSpPr>
              <p:cNvPr id="151" name="Rounded Rectangle"/>
              <p:cNvSpPr/>
              <p:nvPr/>
            </p:nvSpPr>
            <p:spPr>
              <a:xfrm>
                <a:off x="0" y="0"/>
                <a:ext cx="1067595" cy="1314266"/>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700"/>
                  </a:spcBef>
                  <a:defRPr sz="1600">
                    <a:solidFill>
                      <a:srgbClr val="FFFFFF"/>
                    </a:solidFill>
                  </a:defRPr>
                </a:pPr>
              </a:p>
            </p:txBody>
          </p:sp>
          <p:sp>
            <p:nvSpPr>
              <p:cNvPr id="152" name="Request data from SpaceX API"/>
              <p:cNvSpPr txBox="1"/>
              <p:nvPr/>
            </p:nvSpPr>
            <p:spPr>
              <a:xfrm>
                <a:off x="31269" y="141969"/>
                <a:ext cx="1005056" cy="1030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algn="ctr" defTabSz="711200">
                  <a:lnSpc>
                    <a:spcPct val="90000"/>
                  </a:lnSpc>
                  <a:spcBef>
                    <a:spcPts val="600"/>
                  </a:spcBef>
                  <a:defRPr sz="1600">
                    <a:solidFill>
                      <a:srgbClr val="FFFFFF"/>
                    </a:solidFill>
                    <a:latin typeface="Calibri Light"/>
                    <a:ea typeface="Calibri Light"/>
                    <a:cs typeface="Calibri Light"/>
                    <a:sym typeface="Calibri Light"/>
                  </a:defRPr>
                </a:lvl1pPr>
              </a:lstStyle>
              <a:p>
                <a:pPr/>
                <a:r>
                  <a:t>Request data from SpaceX API</a:t>
                </a:r>
              </a:p>
            </p:txBody>
          </p:sp>
        </p:grpSp>
        <p:sp>
          <p:nvSpPr>
            <p:cNvPr id="154" name="Arrow"/>
            <p:cNvSpPr/>
            <p:nvPr/>
          </p:nvSpPr>
          <p:spPr>
            <a:xfrm>
              <a:off x="1174354" y="615866"/>
              <a:ext cx="226329" cy="264764"/>
            </a:xfrm>
            <a:prstGeom prst="rightArrow">
              <a:avLst>
                <a:gd name="adj1" fmla="val 60000"/>
                <a:gd name="adj2" fmla="val 50000"/>
              </a:avLst>
            </a:prstGeom>
            <a:solidFill>
              <a:srgbClr val="AEBADE"/>
            </a:soli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p>
          </p:txBody>
        </p:sp>
        <p:grpSp>
          <p:nvGrpSpPr>
            <p:cNvPr id="157" name="Group"/>
            <p:cNvGrpSpPr/>
            <p:nvPr/>
          </p:nvGrpSpPr>
          <p:grpSpPr>
            <a:xfrm>
              <a:off x="1494632" y="-1"/>
              <a:ext cx="1067595" cy="1496498"/>
              <a:chOff x="0" y="0"/>
              <a:chExt cx="1067594" cy="1496496"/>
            </a:xfrm>
          </p:grpSpPr>
          <p:sp>
            <p:nvSpPr>
              <p:cNvPr id="155" name="Rounded Rectangle"/>
              <p:cNvSpPr/>
              <p:nvPr/>
            </p:nvSpPr>
            <p:spPr>
              <a:xfrm>
                <a:off x="0" y="91115"/>
                <a:ext cx="1067595" cy="1314267"/>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700"/>
                  </a:spcBef>
                  <a:defRPr sz="1600">
                    <a:solidFill>
                      <a:srgbClr val="FFFFFF"/>
                    </a:solidFill>
                  </a:defRPr>
                </a:pPr>
              </a:p>
            </p:txBody>
          </p:sp>
          <p:sp>
            <p:nvSpPr>
              <p:cNvPr id="156" name="API receives SpaceX data in .JSON file"/>
              <p:cNvSpPr txBox="1"/>
              <p:nvPr/>
            </p:nvSpPr>
            <p:spPr>
              <a:xfrm>
                <a:off x="31268" y="0"/>
                <a:ext cx="1005057" cy="14964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algn="ctr" defTabSz="711200">
                  <a:lnSpc>
                    <a:spcPct val="90000"/>
                  </a:lnSpc>
                  <a:spcBef>
                    <a:spcPts val="600"/>
                  </a:spcBef>
                  <a:defRPr sz="1600">
                    <a:solidFill>
                      <a:srgbClr val="FFFFFF"/>
                    </a:solidFill>
                    <a:latin typeface="Calibri Light"/>
                    <a:ea typeface="Calibri Light"/>
                    <a:cs typeface="Calibri Light"/>
                    <a:sym typeface="Calibri Light"/>
                  </a:defRPr>
                </a:lvl1pPr>
              </a:lstStyle>
              <a:p>
                <a:pPr/>
                <a:r>
                  <a:t>API receives SpaceX data in .JSON file</a:t>
                </a:r>
              </a:p>
            </p:txBody>
          </p:sp>
        </p:grpSp>
        <p:sp>
          <p:nvSpPr>
            <p:cNvPr id="158" name="Arrow"/>
            <p:cNvSpPr/>
            <p:nvPr/>
          </p:nvSpPr>
          <p:spPr>
            <a:xfrm>
              <a:off x="2668986" y="615866"/>
              <a:ext cx="226330" cy="264764"/>
            </a:xfrm>
            <a:prstGeom prst="rightArrow">
              <a:avLst>
                <a:gd name="adj1" fmla="val 60000"/>
                <a:gd name="adj2" fmla="val 50000"/>
              </a:avLst>
            </a:prstGeom>
            <a:solidFill>
              <a:srgbClr val="AEBADE"/>
            </a:soli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p>
          </p:txBody>
        </p:sp>
        <p:grpSp>
          <p:nvGrpSpPr>
            <p:cNvPr id="161" name="Group"/>
            <p:cNvGrpSpPr/>
            <p:nvPr/>
          </p:nvGrpSpPr>
          <p:grpSpPr>
            <a:xfrm>
              <a:off x="2989263" y="91115"/>
              <a:ext cx="1067595" cy="1314267"/>
              <a:chOff x="0" y="0"/>
              <a:chExt cx="1067594" cy="1314265"/>
            </a:xfrm>
          </p:grpSpPr>
          <p:sp>
            <p:nvSpPr>
              <p:cNvPr id="159" name="Rounded Rectangle"/>
              <p:cNvSpPr/>
              <p:nvPr/>
            </p:nvSpPr>
            <p:spPr>
              <a:xfrm>
                <a:off x="0" y="0"/>
                <a:ext cx="1067595" cy="1314266"/>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700"/>
                  </a:spcBef>
                  <a:defRPr sz="1600">
                    <a:solidFill>
                      <a:srgbClr val="FFFFFF"/>
                    </a:solidFill>
                  </a:defRPr>
                </a:pPr>
              </a:p>
            </p:txBody>
          </p:sp>
          <p:sp>
            <p:nvSpPr>
              <p:cNvPr id="160" name="Normalize the data into CSV file"/>
              <p:cNvSpPr txBox="1"/>
              <p:nvPr/>
            </p:nvSpPr>
            <p:spPr>
              <a:xfrm>
                <a:off x="31269" y="141969"/>
                <a:ext cx="1005057" cy="1030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algn="ctr" defTabSz="711200">
                  <a:lnSpc>
                    <a:spcPct val="90000"/>
                  </a:lnSpc>
                  <a:spcBef>
                    <a:spcPts val="600"/>
                  </a:spcBef>
                  <a:defRPr sz="1600">
                    <a:solidFill>
                      <a:srgbClr val="FFFFFF"/>
                    </a:solidFill>
                    <a:latin typeface="Calibri Light"/>
                    <a:ea typeface="Calibri Light"/>
                    <a:cs typeface="Calibri Light"/>
                    <a:sym typeface="Calibri Light"/>
                  </a:defRPr>
                </a:lvl1pPr>
              </a:lstStyle>
              <a:p>
                <a:pPr/>
                <a:r>
                  <a:t>Normalize the data into CSV file</a:t>
                </a:r>
              </a:p>
            </p:txBody>
          </p:sp>
        </p:grpSp>
      </p:grpSp>
      <p:grpSp>
        <p:nvGrpSpPr>
          <p:cNvPr id="174" name="Diagram 366"/>
          <p:cNvGrpSpPr/>
          <p:nvPr/>
        </p:nvGrpSpPr>
        <p:grpSpPr>
          <a:xfrm>
            <a:off x="1273584" y="4727700"/>
            <a:ext cx="4070942" cy="1396039"/>
            <a:chOff x="0" y="0"/>
            <a:chExt cx="4070942" cy="1396038"/>
          </a:xfrm>
        </p:grpSpPr>
        <p:grpSp>
          <p:nvGrpSpPr>
            <p:cNvPr id="165" name="Group"/>
            <p:cNvGrpSpPr/>
            <p:nvPr/>
          </p:nvGrpSpPr>
          <p:grpSpPr>
            <a:xfrm>
              <a:off x="0" y="0"/>
              <a:ext cx="1071301" cy="1396039"/>
              <a:chOff x="0" y="0"/>
              <a:chExt cx="1071300" cy="1396038"/>
            </a:xfrm>
          </p:grpSpPr>
          <p:sp>
            <p:nvSpPr>
              <p:cNvPr id="163" name="Rounded Rectangle"/>
              <p:cNvSpPr/>
              <p:nvPr/>
            </p:nvSpPr>
            <p:spPr>
              <a:xfrm>
                <a:off x="0" y="0"/>
                <a:ext cx="1071301" cy="1396039"/>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55650">
                  <a:lnSpc>
                    <a:spcPct val="90000"/>
                  </a:lnSpc>
                  <a:spcBef>
                    <a:spcPts val="700"/>
                  </a:spcBef>
                  <a:defRPr sz="1700">
                    <a:solidFill>
                      <a:srgbClr val="FFFFFF"/>
                    </a:solidFill>
                  </a:defRPr>
                </a:pPr>
              </a:p>
            </p:txBody>
          </p:sp>
          <p:sp>
            <p:nvSpPr>
              <p:cNvPr id="164" name="Get HTML response from Wikipedia page"/>
              <p:cNvSpPr txBox="1"/>
              <p:nvPr/>
            </p:nvSpPr>
            <p:spPr>
              <a:xfrm>
                <a:off x="31376" y="34133"/>
                <a:ext cx="1008547" cy="1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769" tIns="64769" rIns="64769" bIns="64769" numCol="1" anchor="ctr">
                <a:spAutoFit/>
              </a:bodyPr>
              <a:lstStyle>
                <a:lvl1pPr algn="ctr" defTabSz="755650">
                  <a:lnSpc>
                    <a:spcPct val="90000"/>
                  </a:lnSpc>
                  <a:spcBef>
                    <a:spcPts val="700"/>
                  </a:spcBef>
                  <a:defRPr sz="1700">
                    <a:solidFill>
                      <a:srgbClr val="FFFFFF"/>
                    </a:solidFill>
                    <a:latin typeface="Calibri Light"/>
                    <a:ea typeface="Calibri Light"/>
                    <a:cs typeface="Calibri Light"/>
                    <a:sym typeface="Calibri Light"/>
                  </a:defRPr>
                </a:lvl1pPr>
              </a:lstStyle>
              <a:p>
                <a:pPr/>
                <a:r>
                  <a:t>Get HTML response from Wikipedia page</a:t>
                </a:r>
              </a:p>
            </p:txBody>
          </p:sp>
        </p:grpSp>
        <p:sp>
          <p:nvSpPr>
            <p:cNvPr id="166" name="Arrow"/>
            <p:cNvSpPr/>
            <p:nvPr/>
          </p:nvSpPr>
          <p:spPr>
            <a:xfrm>
              <a:off x="1178429" y="565177"/>
              <a:ext cx="227116" cy="265683"/>
            </a:xfrm>
            <a:prstGeom prst="rightArrow">
              <a:avLst>
                <a:gd name="adj1" fmla="val 60000"/>
                <a:gd name="adj2" fmla="val 50000"/>
              </a:avLst>
            </a:prstGeom>
            <a:solidFill>
              <a:srgbClr val="AEBADE"/>
            </a:soli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p>
          </p:txBody>
        </p:sp>
        <p:grpSp>
          <p:nvGrpSpPr>
            <p:cNvPr id="169" name="Group"/>
            <p:cNvGrpSpPr/>
            <p:nvPr/>
          </p:nvGrpSpPr>
          <p:grpSpPr>
            <a:xfrm>
              <a:off x="1499821" y="0"/>
              <a:ext cx="1071301" cy="1396039"/>
              <a:chOff x="0" y="0"/>
              <a:chExt cx="1071300" cy="1396038"/>
            </a:xfrm>
          </p:grpSpPr>
          <p:sp>
            <p:nvSpPr>
              <p:cNvPr id="167" name="Rounded Rectangle"/>
              <p:cNvSpPr/>
              <p:nvPr/>
            </p:nvSpPr>
            <p:spPr>
              <a:xfrm>
                <a:off x="0" y="0"/>
                <a:ext cx="1071301" cy="1396039"/>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55650">
                  <a:lnSpc>
                    <a:spcPct val="90000"/>
                  </a:lnSpc>
                  <a:spcBef>
                    <a:spcPts val="700"/>
                  </a:spcBef>
                  <a:defRPr>
                    <a:solidFill>
                      <a:srgbClr val="FFFFFF"/>
                    </a:solidFill>
                  </a:defRPr>
                </a:pPr>
              </a:p>
            </p:txBody>
          </p:sp>
          <p:sp>
            <p:nvSpPr>
              <p:cNvPr id="168" name="Extract data using beautiful soup"/>
              <p:cNvSpPr txBox="1"/>
              <p:nvPr/>
            </p:nvSpPr>
            <p:spPr>
              <a:xfrm>
                <a:off x="31376" y="34133"/>
                <a:ext cx="1008547" cy="1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769" tIns="64769" rIns="64769" bIns="64769" numCol="1" anchor="ctr">
                <a:spAutoFit/>
              </a:bodyPr>
              <a:lstStyle>
                <a:lvl1pPr algn="ctr" defTabSz="755650">
                  <a:lnSpc>
                    <a:spcPct val="90000"/>
                  </a:lnSpc>
                  <a:spcBef>
                    <a:spcPts val="700"/>
                  </a:spcBef>
                  <a:defRPr sz="1700">
                    <a:solidFill>
                      <a:srgbClr val="FFFFFF"/>
                    </a:solidFill>
                    <a:latin typeface="Calibri Light"/>
                    <a:ea typeface="Calibri Light"/>
                    <a:cs typeface="Calibri Light"/>
                    <a:sym typeface="Calibri Light"/>
                  </a:defRPr>
                </a:lvl1pPr>
              </a:lstStyle>
              <a:p>
                <a:pPr/>
                <a:r>
                  <a:t>Extract data using beautiful soup</a:t>
                </a:r>
              </a:p>
            </p:txBody>
          </p:sp>
        </p:grpSp>
        <p:sp>
          <p:nvSpPr>
            <p:cNvPr id="170" name="Arrow"/>
            <p:cNvSpPr/>
            <p:nvPr/>
          </p:nvSpPr>
          <p:spPr>
            <a:xfrm>
              <a:off x="2678250" y="565177"/>
              <a:ext cx="227116" cy="265683"/>
            </a:xfrm>
            <a:prstGeom prst="rightArrow">
              <a:avLst>
                <a:gd name="adj1" fmla="val 60000"/>
                <a:gd name="adj2" fmla="val 50000"/>
              </a:avLst>
            </a:prstGeom>
            <a:solidFill>
              <a:srgbClr val="AEBADE"/>
            </a:soli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p>
          </p:txBody>
        </p:sp>
        <p:grpSp>
          <p:nvGrpSpPr>
            <p:cNvPr id="173" name="Group"/>
            <p:cNvGrpSpPr/>
            <p:nvPr/>
          </p:nvGrpSpPr>
          <p:grpSpPr>
            <a:xfrm>
              <a:off x="2999641" y="0"/>
              <a:ext cx="1071302" cy="1396039"/>
              <a:chOff x="0" y="0"/>
              <a:chExt cx="1071300" cy="1396038"/>
            </a:xfrm>
          </p:grpSpPr>
          <p:sp>
            <p:nvSpPr>
              <p:cNvPr id="171" name="Rounded Rectangle"/>
              <p:cNvSpPr/>
              <p:nvPr/>
            </p:nvSpPr>
            <p:spPr>
              <a:xfrm>
                <a:off x="0" y="0"/>
                <a:ext cx="1071301" cy="1396039"/>
              </a:xfrm>
              <a:prstGeom prst="roundRect">
                <a:avLst>
                  <a:gd name="adj" fmla="val 10000"/>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755650">
                  <a:lnSpc>
                    <a:spcPct val="90000"/>
                  </a:lnSpc>
                  <a:spcBef>
                    <a:spcPts val="700"/>
                  </a:spcBef>
                  <a:defRPr>
                    <a:solidFill>
                      <a:srgbClr val="FFFFFF"/>
                    </a:solidFill>
                  </a:defRPr>
                </a:pPr>
              </a:p>
            </p:txBody>
          </p:sp>
          <p:sp>
            <p:nvSpPr>
              <p:cNvPr id="172" name="Normalize the data into CSV file"/>
              <p:cNvSpPr txBox="1"/>
              <p:nvPr/>
            </p:nvSpPr>
            <p:spPr>
              <a:xfrm>
                <a:off x="31376" y="156531"/>
                <a:ext cx="1008547" cy="1082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769" tIns="64769" rIns="64769" bIns="64769" numCol="1" anchor="ctr">
                <a:spAutoFit/>
              </a:bodyPr>
              <a:lstStyle>
                <a:lvl1pPr algn="ctr" defTabSz="755650">
                  <a:lnSpc>
                    <a:spcPct val="90000"/>
                  </a:lnSpc>
                  <a:spcBef>
                    <a:spcPts val="700"/>
                  </a:spcBef>
                  <a:defRPr sz="1700">
                    <a:solidFill>
                      <a:srgbClr val="FFFFFF"/>
                    </a:solidFill>
                    <a:latin typeface="Calibri Light"/>
                    <a:ea typeface="Calibri Light"/>
                    <a:cs typeface="Calibri Light"/>
                    <a:sym typeface="Calibri Light"/>
                  </a:defRPr>
                </a:lvl1pPr>
              </a:lstStyle>
              <a:p>
                <a:pPr/>
                <a:r>
                  <a:t>Normalize the data into CSV file</a:t>
                </a:r>
              </a:p>
            </p:txBody>
          </p:sp>
        </p:gr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Slide Number Placeholder 5"/>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7" name="Text Placeholder 2"/>
          <p:cNvSpPr txBox="1"/>
          <p:nvPr>
            <p:ph type="body" sz="half" idx="4294967295"/>
          </p:nvPr>
        </p:nvSpPr>
        <p:spPr>
          <a:xfrm>
            <a:off x="61633" y="1298399"/>
            <a:ext cx="6269391" cy="3995032"/>
          </a:xfrm>
          <a:prstGeom prst="rect">
            <a:avLst/>
          </a:prstGeom>
        </p:spPr>
        <p:txBody>
          <a:bodyPr>
            <a:normAutofit fontScale="100000" lnSpcReduction="0"/>
          </a:bodyPr>
          <a:lstStyle/>
          <a:p>
            <a:pPr marL="0" indent="0">
              <a:lnSpc>
                <a:spcPct val="100000"/>
              </a:lnSpc>
              <a:spcBef>
                <a:spcPts val="1400"/>
              </a:spcBef>
              <a:buSzTx/>
              <a:buNone/>
              <a:defRPr sz="2200">
                <a:solidFill>
                  <a:srgbClr val="292929"/>
                </a:solidFill>
                <a:latin typeface="Abadi"/>
                <a:ea typeface="Abadi"/>
                <a:cs typeface="Abadi"/>
                <a:sym typeface="Abadi"/>
              </a:defRPr>
            </a:pPr>
            <a:r>
              <a:t>1]</a:t>
            </a:r>
          </a:p>
          <a:p>
            <a:pPr marL="0" indent="0">
              <a:lnSpc>
                <a:spcPct val="100000"/>
              </a:lnSpc>
              <a:spcBef>
                <a:spcPts val="1400"/>
              </a:spcBef>
              <a:buSzTx/>
              <a:buNone/>
              <a:defRPr sz="2200">
                <a:solidFill>
                  <a:srgbClr val="292929"/>
                </a:solidFill>
                <a:latin typeface="Abadi"/>
                <a:ea typeface="Abadi"/>
                <a:cs typeface="Abadi"/>
                <a:sym typeface="Abadi"/>
              </a:defRPr>
            </a:pPr>
          </a:p>
          <a:p>
            <a:pPr marL="0" indent="0">
              <a:lnSpc>
                <a:spcPct val="100000"/>
              </a:lnSpc>
              <a:spcBef>
                <a:spcPts val="1400"/>
              </a:spcBef>
              <a:buSzTx/>
              <a:buNone/>
              <a:defRPr sz="2200">
                <a:solidFill>
                  <a:srgbClr val="292929"/>
                </a:solidFill>
                <a:latin typeface="Abadi"/>
                <a:ea typeface="Abadi"/>
                <a:cs typeface="Abadi"/>
                <a:sym typeface="Abadi"/>
              </a:defRPr>
            </a:pPr>
            <a:r>
              <a:t>2]</a:t>
            </a:r>
          </a:p>
          <a:p>
            <a:pPr marL="0" indent="0">
              <a:lnSpc>
                <a:spcPct val="100000"/>
              </a:lnSpc>
              <a:spcBef>
                <a:spcPts val="1400"/>
              </a:spcBef>
              <a:buSzTx/>
              <a:buNone/>
              <a:defRPr sz="2200">
                <a:solidFill>
                  <a:srgbClr val="292929"/>
                </a:solidFill>
                <a:latin typeface="Abadi"/>
                <a:ea typeface="Abadi"/>
                <a:cs typeface="Abadi"/>
                <a:sym typeface="Abadi"/>
              </a:defRPr>
            </a:pPr>
          </a:p>
          <a:p>
            <a:pPr marL="0" indent="0">
              <a:lnSpc>
                <a:spcPct val="100000"/>
              </a:lnSpc>
              <a:spcBef>
                <a:spcPts val="1400"/>
              </a:spcBef>
              <a:buSzTx/>
              <a:buNone/>
              <a:defRPr sz="2200">
                <a:solidFill>
                  <a:srgbClr val="292929"/>
                </a:solidFill>
                <a:latin typeface="Abadi"/>
                <a:ea typeface="Abadi"/>
                <a:cs typeface="Abadi"/>
                <a:sym typeface="Abadi"/>
              </a:defRPr>
            </a:pPr>
            <a:r>
              <a:t>3]</a:t>
            </a:r>
          </a:p>
          <a:p>
            <a:pPr marL="0" indent="0">
              <a:lnSpc>
                <a:spcPct val="100000"/>
              </a:lnSpc>
              <a:spcBef>
                <a:spcPts val="1400"/>
              </a:spcBef>
              <a:buSzTx/>
              <a:buNone/>
              <a:defRPr sz="2200">
                <a:solidFill>
                  <a:srgbClr val="292929"/>
                </a:solidFill>
                <a:latin typeface="Abadi"/>
                <a:ea typeface="Abadi"/>
                <a:cs typeface="Abadi"/>
                <a:sym typeface="Abadi"/>
              </a:defRPr>
            </a:pPr>
            <a:r>
              <a:t>4]</a:t>
            </a:r>
          </a:p>
        </p:txBody>
      </p:sp>
      <p:sp>
        <p:nvSpPr>
          <p:cNvPr id="178" name="Title 1"/>
          <p:cNvSpPr txBox="1"/>
          <p:nvPr/>
        </p:nvSpPr>
        <p:spPr>
          <a:xfrm>
            <a:off x="968131" y="6910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Scraping</a:t>
            </a:r>
          </a:p>
        </p:txBody>
      </p:sp>
      <p:pic>
        <p:nvPicPr>
          <p:cNvPr id="179" name="Picture 272" descr="Picture 272"/>
          <p:cNvPicPr>
            <a:picLocks noChangeAspect="1"/>
          </p:cNvPicPr>
          <p:nvPr/>
        </p:nvPicPr>
        <p:blipFill>
          <a:blip r:embed="rId3">
            <a:extLst/>
          </a:blip>
          <a:stretch>
            <a:fillRect/>
          </a:stretch>
        </p:blipFill>
        <p:spPr>
          <a:xfrm>
            <a:off x="646290" y="1416501"/>
            <a:ext cx="5198536" cy="906445"/>
          </a:xfrm>
          <a:prstGeom prst="rect">
            <a:avLst/>
          </a:prstGeom>
          <a:ln w="12700">
            <a:miter lim="400000"/>
          </a:ln>
        </p:spPr>
      </p:pic>
      <p:pic>
        <p:nvPicPr>
          <p:cNvPr id="180" name="Picture 17" descr="Picture 17"/>
          <p:cNvPicPr>
            <a:picLocks noChangeAspect="1"/>
          </p:cNvPicPr>
          <p:nvPr/>
        </p:nvPicPr>
        <p:blipFill>
          <a:blip r:embed="rId4">
            <a:extLst/>
          </a:blip>
          <a:stretch>
            <a:fillRect/>
          </a:stretch>
        </p:blipFill>
        <p:spPr>
          <a:xfrm>
            <a:off x="589843" y="2391452"/>
            <a:ext cx="5201729" cy="726287"/>
          </a:xfrm>
          <a:prstGeom prst="rect">
            <a:avLst/>
          </a:prstGeom>
          <a:ln w="12700">
            <a:miter lim="400000"/>
          </a:ln>
        </p:spPr>
      </p:pic>
      <p:pic>
        <p:nvPicPr>
          <p:cNvPr id="181" name="Picture 18" descr="Picture 18"/>
          <p:cNvPicPr>
            <a:picLocks noChangeAspect="1"/>
          </p:cNvPicPr>
          <p:nvPr/>
        </p:nvPicPr>
        <p:blipFill>
          <a:blip r:embed="rId5">
            <a:extLst/>
          </a:blip>
          <a:stretch>
            <a:fillRect/>
          </a:stretch>
        </p:blipFill>
        <p:spPr>
          <a:xfrm>
            <a:off x="589845" y="3328406"/>
            <a:ext cx="4885426" cy="543582"/>
          </a:xfrm>
          <a:prstGeom prst="rect">
            <a:avLst/>
          </a:prstGeom>
          <a:ln w="12700">
            <a:miter lim="400000"/>
          </a:ln>
        </p:spPr>
      </p:pic>
      <p:pic>
        <p:nvPicPr>
          <p:cNvPr id="182" name="Picture 19" descr="Picture 19"/>
          <p:cNvPicPr>
            <a:picLocks noChangeAspect="1"/>
          </p:cNvPicPr>
          <p:nvPr/>
        </p:nvPicPr>
        <p:blipFill>
          <a:blip r:embed="rId6">
            <a:extLst/>
          </a:blip>
          <a:stretch>
            <a:fillRect/>
          </a:stretch>
        </p:blipFill>
        <p:spPr>
          <a:xfrm>
            <a:off x="647087" y="3928683"/>
            <a:ext cx="5538791" cy="1234354"/>
          </a:xfrm>
          <a:prstGeom prst="rect">
            <a:avLst/>
          </a:prstGeom>
          <a:ln w="12700">
            <a:miter lim="400000"/>
          </a:ln>
        </p:spPr>
      </p:pic>
      <p:sp>
        <p:nvSpPr>
          <p:cNvPr id="183" name="TextBox 19"/>
          <p:cNvSpPr txBox="1"/>
          <p:nvPr/>
        </p:nvSpPr>
        <p:spPr>
          <a:xfrm>
            <a:off x="6227444" y="1419224"/>
            <a:ext cx="5918837" cy="33302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5]</a:t>
            </a:r>
          </a:p>
          <a:p>
            <a:pPr/>
          </a:p>
          <a:p>
            <a:pPr/>
          </a:p>
          <a:p>
            <a:pPr/>
          </a:p>
          <a:p>
            <a:pPr/>
          </a:p>
          <a:p>
            <a:pPr/>
          </a:p>
          <a:p>
            <a:pPr/>
          </a:p>
          <a:p>
            <a:pPr/>
            <a:r>
              <a:t>6]</a:t>
            </a:r>
            <a:r>
              <a:rPr sz="1000"/>
              <a:t>Next, we just need to fill up the launch_dict with launch records extracted from table rows.</a:t>
            </a:r>
            <a:endParaRPr sz="1000"/>
          </a:p>
          <a:p>
            <a:pPr>
              <a:defRPr sz="1000"/>
            </a:pPr>
            <a:r>
              <a:t>Usually, HTML tables in Wiki pages are likely to contain unexpected annotations and other types of noises, such as reference links B0004.1[8], missing values N/A [e], inconsistent formatting, etc.</a:t>
            </a:r>
          </a:p>
          <a:p>
            <a:pPr>
              <a:defRPr sz="1000"/>
            </a:pPr>
          </a:p>
          <a:p>
            <a:pPr>
              <a:defRPr sz="1000"/>
            </a:pPr>
          </a:p>
          <a:p>
            <a:pPr/>
            <a:r>
              <a:t>7] </a:t>
            </a:r>
          </a:p>
        </p:txBody>
      </p:sp>
      <p:pic>
        <p:nvPicPr>
          <p:cNvPr id="184" name="Picture 21" descr="Picture 21"/>
          <p:cNvPicPr>
            <a:picLocks noChangeAspect="1"/>
          </p:cNvPicPr>
          <p:nvPr/>
        </p:nvPicPr>
        <p:blipFill>
          <a:blip r:embed="rId7">
            <a:extLst/>
          </a:blip>
          <a:stretch>
            <a:fillRect/>
          </a:stretch>
        </p:blipFill>
        <p:spPr>
          <a:xfrm>
            <a:off x="6448425" y="1496444"/>
            <a:ext cx="4886325" cy="1693412"/>
          </a:xfrm>
          <a:prstGeom prst="rect">
            <a:avLst/>
          </a:prstGeom>
          <a:ln w="12700">
            <a:miter lim="400000"/>
          </a:ln>
        </p:spPr>
      </p:pic>
      <p:pic>
        <p:nvPicPr>
          <p:cNvPr id="185" name="Picture 22" descr="Picture 22"/>
          <p:cNvPicPr>
            <a:picLocks noChangeAspect="1"/>
          </p:cNvPicPr>
          <p:nvPr/>
        </p:nvPicPr>
        <p:blipFill>
          <a:blip r:embed="rId8">
            <a:extLst/>
          </a:blip>
          <a:stretch>
            <a:fillRect/>
          </a:stretch>
        </p:blipFill>
        <p:spPr>
          <a:xfrm>
            <a:off x="6467475" y="4317751"/>
            <a:ext cx="5648325" cy="660898"/>
          </a:xfrm>
          <a:prstGeom prst="rect">
            <a:avLst/>
          </a:prstGeom>
          <a:ln w="12700">
            <a:miter lim="400000"/>
          </a:ln>
        </p:spPr>
      </p:pic>
      <p:sp>
        <p:nvSpPr>
          <p:cNvPr id="186" name="TextBox 1"/>
          <p:cNvSpPr txBox="1"/>
          <p:nvPr/>
        </p:nvSpPr>
        <p:spPr>
          <a:xfrm>
            <a:off x="819009" y="5740398"/>
            <a:ext cx="5854982" cy="6251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https://github.com/justbuildin/IBM-Data-Science-Program-/blob/main/1.jupyter-labs-webscraping.ipynb</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8" name="Slide Number Placeholder 5"/>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9" name="Title 1"/>
          <p:cNvSpPr txBox="1"/>
          <p:nvPr/>
        </p:nvSpPr>
        <p:spPr>
          <a:xfrm>
            <a:off x="968131" y="6910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Scraping</a:t>
            </a:r>
          </a:p>
        </p:txBody>
      </p:sp>
      <p:grpSp>
        <p:nvGrpSpPr>
          <p:cNvPr id="217" name="Diagram 4"/>
          <p:cNvGrpSpPr/>
          <p:nvPr/>
        </p:nvGrpSpPr>
        <p:grpSpPr>
          <a:xfrm>
            <a:off x="2591068" y="1675789"/>
            <a:ext cx="6859959" cy="4480781"/>
            <a:chOff x="0" y="0"/>
            <a:chExt cx="6859957" cy="4480780"/>
          </a:xfrm>
        </p:grpSpPr>
        <p:sp>
          <p:nvSpPr>
            <p:cNvPr id="190" name="Line"/>
            <p:cNvSpPr/>
            <p:nvPr/>
          </p:nvSpPr>
          <p:spPr>
            <a:xfrm>
              <a:off x="1980847" y="594793"/>
              <a:ext cx="425409"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193" name="Group"/>
            <p:cNvGrpSpPr/>
            <p:nvPr/>
          </p:nvGrpSpPr>
          <p:grpSpPr>
            <a:xfrm>
              <a:off x="0" y="0"/>
              <a:ext cx="1982647" cy="1189587"/>
              <a:chOff x="0" y="0"/>
              <a:chExt cx="1982646" cy="1189586"/>
            </a:xfrm>
          </p:grpSpPr>
          <p:sp>
            <p:nvSpPr>
              <p:cNvPr id="191" name="Rectangle"/>
              <p:cNvSpPr/>
              <p:nvPr/>
            </p:nvSpPr>
            <p:spPr>
              <a:xfrm>
                <a:off x="-1" y="0"/>
                <a:ext cx="1982648" cy="1189587"/>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p>
            </p:txBody>
          </p:sp>
          <p:sp>
            <p:nvSpPr>
              <p:cNvPr id="192" name="Perform an HTTP GET method to request the Falcon9 Launch HTML page, as an HTTP response"/>
              <p:cNvSpPr txBox="1"/>
              <p:nvPr/>
            </p:nvSpPr>
            <p:spPr>
              <a:xfrm>
                <a:off x="0" y="221917"/>
                <a:ext cx="1982647" cy="7457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8231" tIns="78231" rIns="78231" bIns="78231" numCol="1" anchor="ctr">
                <a:spAutoFit/>
              </a:bodyPr>
              <a:lstStyle/>
              <a:p>
                <a:pPr algn="ctr" defTabSz="488950">
                  <a:lnSpc>
                    <a:spcPct val="90000"/>
                  </a:lnSpc>
                  <a:spcBef>
                    <a:spcPts val="400"/>
                  </a:spcBef>
                  <a:defRPr sz="1100">
                    <a:solidFill>
                      <a:srgbClr val="FFFFFF"/>
                    </a:solidFill>
                    <a:latin typeface="Calibri Light"/>
                    <a:ea typeface="Calibri Light"/>
                    <a:cs typeface="Calibri Light"/>
                    <a:sym typeface="Calibri Light"/>
                  </a:defRPr>
                </a:pPr>
                <a:r>
                  <a:t>Perform</a:t>
                </a:r>
                <a:r>
                  <a:rPr>
                    <a:latin typeface="+mn-lt"/>
                    <a:ea typeface="+mn-ea"/>
                    <a:cs typeface="+mn-cs"/>
                    <a:sym typeface="Calibri"/>
                  </a:rPr>
                  <a:t> an HTTP GET method to request the Falcon9 Launch HTML page, as an HTTP response</a:t>
                </a:r>
              </a:p>
            </p:txBody>
          </p:sp>
        </p:grpSp>
        <p:sp>
          <p:nvSpPr>
            <p:cNvPr id="194" name="Line"/>
            <p:cNvSpPr/>
            <p:nvPr/>
          </p:nvSpPr>
          <p:spPr>
            <a:xfrm>
              <a:off x="4419501" y="594793"/>
              <a:ext cx="425409"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197" name="Group"/>
            <p:cNvGrpSpPr/>
            <p:nvPr/>
          </p:nvGrpSpPr>
          <p:grpSpPr>
            <a:xfrm>
              <a:off x="2438655" y="0"/>
              <a:ext cx="1982647" cy="1189587"/>
              <a:chOff x="0" y="0"/>
              <a:chExt cx="1982646" cy="1189586"/>
            </a:xfrm>
          </p:grpSpPr>
          <p:sp>
            <p:nvSpPr>
              <p:cNvPr id="195" name="Rectangle"/>
              <p:cNvSpPr/>
              <p:nvPr/>
            </p:nvSpPr>
            <p:spPr>
              <a:xfrm>
                <a:off x="-1" y="0"/>
                <a:ext cx="1982648" cy="1189587"/>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p>
            </p:txBody>
          </p:sp>
          <p:sp>
            <p:nvSpPr>
              <p:cNvPr id="196" name="Create a BeautifulSoup object from the HTML response"/>
              <p:cNvSpPr txBox="1"/>
              <p:nvPr/>
            </p:nvSpPr>
            <p:spPr>
              <a:xfrm>
                <a:off x="0" y="373591"/>
                <a:ext cx="1982647" cy="442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8231" tIns="78231" rIns="78231" bIns="78231" numCol="1" anchor="ctr">
                <a:spAutoFit/>
              </a:bodyPr>
              <a:lstStyle>
                <a:lvl1pPr algn="ctr" defTabSz="488950">
                  <a:lnSpc>
                    <a:spcPct val="90000"/>
                  </a:lnSpc>
                  <a:spcBef>
                    <a:spcPts val="400"/>
                  </a:spcBef>
                  <a:defRPr sz="1100">
                    <a:solidFill>
                      <a:srgbClr val="FFFFFF"/>
                    </a:solidFill>
                    <a:latin typeface="Calibri Light"/>
                    <a:ea typeface="Calibri Light"/>
                    <a:cs typeface="Calibri Light"/>
                    <a:sym typeface="Calibri Light"/>
                  </a:defRPr>
                </a:lvl1pPr>
              </a:lstStyle>
              <a:p>
                <a:pPr/>
                <a:r>
                  <a:t>Create a BeautifulSoup object from the HTML response</a:t>
                </a:r>
              </a:p>
            </p:txBody>
          </p:sp>
        </p:grpSp>
        <p:sp>
          <p:nvSpPr>
            <p:cNvPr id="198" name="Line"/>
            <p:cNvSpPr/>
            <p:nvPr/>
          </p:nvSpPr>
          <p:spPr>
            <a:xfrm>
              <a:off x="991324" y="1187787"/>
              <a:ext cx="4877311" cy="4254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668"/>
                  </a:lnTo>
                  <a:lnTo>
                    <a:pt x="0" y="11668"/>
                  </a:lnTo>
                  <a:lnTo>
                    <a:pt x="0" y="21600"/>
                  </a:lnTo>
                </a:path>
              </a:pathLst>
            </a:custGeom>
            <a:noFill/>
            <a:ln w="6350" cap="flat">
              <a:solidFill>
                <a:schemeClr val="accent1"/>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700"/>
                </a:spcBef>
                <a:defRPr sz="500"/>
              </a:pPr>
            </a:p>
          </p:txBody>
        </p:sp>
        <p:grpSp>
          <p:nvGrpSpPr>
            <p:cNvPr id="201" name="Group"/>
            <p:cNvGrpSpPr/>
            <p:nvPr/>
          </p:nvGrpSpPr>
          <p:grpSpPr>
            <a:xfrm>
              <a:off x="4877311" y="0"/>
              <a:ext cx="1982647" cy="1189587"/>
              <a:chOff x="0" y="0"/>
              <a:chExt cx="1982646" cy="1189586"/>
            </a:xfrm>
          </p:grpSpPr>
          <p:sp>
            <p:nvSpPr>
              <p:cNvPr id="199" name="Rectangle"/>
              <p:cNvSpPr/>
              <p:nvPr/>
            </p:nvSpPr>
            <p:spPr>
              <a:xfrm>
                <a:off x="-1" y="0"/>
                <a:ext cx="1982648" cy="1189587"/>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p>
            </p:txBody>
          </p:sp>
          <p:sp>
            <p:nvSpPr>
              <p:cNvPr id="200" name="Find all the tables from the webpage with the find_all function and assign it to a list (html_tables)"/>
              <p:cNvSpPr txBox="1"/>
              <p:nvPr/>
            </p:nvSpPr>
            <p:spPr>
              <a:xfrm>
                <a:off x="0" y="221917"/>
                <a:ext cx="1982647" cy="7457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8231" tIns="78231" rIns="78231" bIns="78231" numCol="1" anchor="ctr">
                <a:spAutoFit/>
              </a:bodyPr>
              <a:lstStyle>
                <a:lvl1pPr algn="ctr" defTabSz="488950">
                  <a:lnSpc>
                    <a:spcPct val="90000"/>
                  </a:lnSpc>
                  <a:spcBef>
                    <a:spcPts val="400"/>
                  </a:spcBef>
                  <a:defRPr sz="1100">
                    <a:solidFill>
                      <a:srgbClr val="FFFFFF"/>
                    </a:solidFill>
                    <a:latin typeface="Calibri Light"/>
                    <a:ea typeface="Calibri Light"/>
                    <a:cs typeface="Calibri Light"/>
                    <a:sym typeface="Calibri Light"/>
                  </a:defRPr>
                </a:lvl1pPr>
              </a:lstStyle>
              <a:p>
                <a:pPr/>
                <a:r>
                  <a:t>Find all the tables from the webpage with the find_all function and assign it to a list (html_tables)</a:t>
                </a:r>
              </a:p>
            </p:txBody>
          </p:sp>
        </p:grpSp>
        <p:sp>
          <p:nvSpPr>
            <p:cNvPr id="202" name="Line"/>
            <p:cNvSpPr/>
            <p:nvPr/>
          </p:nvSpPr>
          <p:spPr>
            <a:xfrm>
              <a:off x="1980847" y="2240391"/>
              <a:ext cx="425409"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205" name="Group"/>
            <p:cNvGrpSpPr/>
            <p:nvPr/>
          </p:nvGrpSpPr>
          <p:grpSpPr>
            <a:xfrm>
              <a:off x="0" y="1645597"/>
              <a:ext cx="1982647" cy="1189588"/>
              <a:chOff x="0" y="0"/>
              <a:chExt cx="1982646" cy="1189586"/>
            </a:xfrm>
          </p:grpSpPr>
          <p:sp>
            <p:nvSpPr>
              <p:cNvPr id="203" name="Rectangle"/>
              <p:cNvSpPr/>
              <p:nvPr/>
            </p:nvSpPr>
            <p:spPr>
              <a:xfrm>
                <a:off x="-1" y="0"/>
                <a:ext cx="1982648" cy="1189587"/>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p>
            </p:txBody>
          </p:sp>
          <p:sp>
            <p:nvSpPr>
              <p:cNvPr id="204" name="Extract column names by using the find_all() function and extract_column_from_header"/>
              <p:cNvSpPr txBox="1"/>
              <p:nvPr/>
            </p:nvSpPr>
            <p:spPr>
              <a:xfrm>
                <a:off x="0" y="297754"/>
                <a:ext cx="1982647" cy="5940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8231" tIns="78231" rIns="78231" bIns="78231" numCol="1" anchor="ctr">
                <a:spAutoFit/>
              </a:bodyPr>
              <a:lstStyle>
                <a:lvl1pPr algn="ctr" defTabSz="488950">
                  <a:lnSpc>
                    <a:spcPct val="90000"/>
                  </a:lnSpc>
                  <a:spcBef>
                    <a:spcPts val="400"/>
                  </a:spcBef>
                  <a:defRPr sz="1100">
                    <a:solidFill>
                      <a:srgbClr val="FFFFFF"/>
                    </a:solidFill>
                    <a:latin typeface="Calibri Light"/>
                    <a:ea typeface="Calibri Light"/>
                    <a:cs typeface="Calibri Light"/>
                    <a:sym typeface="Calibri Light"/>
                  </a:defRPr>
                </a:lvl1pPr>
              </a:lstStyle>
              <a:p>
                <a:pPr/>
                <a:r>
                  <a:t>Extract column names by using the find_all() function and extract_column_from_header</a:t>
                </a:r>
              </a:p>
            </p:txBody>
          </p:sp>
        </p:grpSp>
        <p:sp>
          <p:nvSpPr>
            <p:cNvPr id="206" name="Line"/>
            <p:cNvSpPr/>
            <p:nvPr/>
          </p:nvSpPr>
          <p:spPr>
            <a:xfrm>
              <a:off x="4419501" y="2240391"/>
              <a:ext cx="425409" cy="1"/>
            </a:xfrm>
            <a:prstGeom prst="line">
              <a:avLst/>
            </a:prstGeom>
            <a:noFill/>
            <a:ln w="6350" cap="flat">
              <a:solidFill>
                <a:schemeClr val="accent1"/>
              </a:solidFill>
              <a:prstDash val="solid"/>
              <a:miter lim="800000"/>
              <a:tailEnd type="triangle" w="med" len="med"/>
            </a:ln>
            <a:effectLst/>
          </p:spPr>
          <p:txBody>
            <a:bodyPr wrap="square" lIns="45719" tIns="45719" rIns="45719" bIns="45719" numCol="1" anchor="t">
              <a:noAutofit/>
            </a:bodyPr>
            <a:lstStyle/>
            <a:p>
              <a:pPr/>
            </a:p>
          </p:txBody>
        </p:sp>
        <p:grpSp>
          <p:nvGrpSpPr>
            <p:cNvPr id="209" name="Group"/>
            <p:cNvGrpSpPr/>
            <p:nvPr/>
          </p:nvGrpSpPr>
          <p:grpSpPr>
            <a:xfrm>
              <a:off x="2438655" y="1645597"/>
              <a:ext cx="1982647" cy="1189588"/>
              <a:chOff x="0" y="0"/>
              <a:chExt cx="1982646" cy="1189586"/>
            </a:xfrm>
          </p:grpSpPr>
          <p:sp>
            <p:nvSpPr>
              <p:cNvPr id="207" name="Rectangle"/>
              <p:cNvSpPr/>
              <p:nvPr/>
            </p:nvSpPr>
            <p:spPr>
              <a:xfrm>
                <a:off x="-1" y="0"/>
                <a:ext cx="1982648" cy="1189587"/>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defRPr>
                </a:pPr>
              </a:p>
            </p:txBody>
          </p:sp>
          <p:sp>
            <p:nvSpPr>
              <p:cNvPr id="208" name="Create an empty dictionary with the column names extracted"/>
              <p:cNvSpPr txBox="1"/>
              <p:nvPr/>
            </p:nvSpPr>
            <p:spPr>
              <a:xfrm>
                <a:off x="0" y="373591"/>
                <a:ext cx="1982647" cy="442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8231" tIns="78231" rIns="78231" bIns="78231" numCol="1" anchor="ctr">
                <a:spAutoFit/>
              </a:bodyPr>
              <a:lstStyle>
                <a:lvl1pPr algn="ctr" defTabSz="488950">
                  <a:lnSpc>
                    <a:spcPct val="90000"/>
                  </a:lnSpc>
                  <a:spcBef>
                    <a:spcPts val="400"/>
                  </a:spcBef>
                  <a:defRPr sz="1100">
                    <a:solidFill>
                      <a:srgbClr val="FFFFFF"/>
                    </a:solidFill>
                    <a:latin typeface="Calibri Light"/>
                    <a:ea typeface="Calibri Light"/>
                    <a:cs typeface="Calibri Light"/>
                    <a:sym typeface="Calibri Light"/>
                  </a:defRPr>
                </a:lvl1pPr>
              </a:lstStyle>
              <a:p>
                <a:pPr/>
                <a:r>
                  <a:t>Create an empty dictionary with the column names extracted</a:t>
                </a:r>
              </a:p>
            </p:txBody>
          </p:sp>
        </p:grpSp>
        <p:sp>
          <p:nvSpPr>
            <p:cNvPr id="210" name="Line"/>
            <p:cNvSpPr/>
            <p:nvPr/>
          </p:nvSpPr>
          <p:spPr>
            <a:xfrm>
              <a:off x="991324" y="2833384"/>
              <a:ext cx="4877311" cy="4254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668"/>
                  </a:lnTo>
                  <a:lnTo>
                    <a:pt x="0" y="11668"/>
                  </a:lnTo>
                  <a:lnTo>
                    <a:pt x="0" y="21600"/>
                  </a:lnTo>
                </a:path>
              </a:pathLst>
            </a:custGeom>
            <a:noFill/>
            <a:ln w="6350" cap="flat">
              <a:solidFill>
                <a:schemeClr val="accent1"/>
              </a:solidFill>
              <a:prstDash val="solid"/>
              <a:miter lim="800000"/>
              <a:tailEnd type="triangle" w="med" len="med"/>
            </a:ln>
            <a:effectLst/>
          </p:spPr>
          <p:txBody>
            <a:bodyPr wrap="square" lIns="45719" tIns="45719" rIns="45719" bIns="45719" numCol="1" anchor="ctr">
              <a:noAutofit/>
            </a:bodyPr>
            <a:lstStyle/>
            <a:p>
              <a:pPr algn="ctr" defTabSz="222250">
                <a:lnSpc>
                  <a:spcPct val="90000"/>
                </a:lnSpc>
                <a:spcBef>
                  <a:spcPts val="700"/>
                </a:spcBef>
                <a:defRPr sz="500"/>
              </a:pPr>
            </a:p>
          </p:txBody>
        </p:sp>
        <p:grpSp>
          <p:nvGrpSpPr>
            <p:cNvPr id="213" name="Group"/>
            <p:cNvGrpSpPr/>
            <p:nvPr/>
          </p:nvGrpSpPr>
          <p:grpSpPr>
            <a:xfrm>
              <a:off x="4877311" y="1645597"/>
              <a:ext cx="1982647" cy="1189588"/>
              <a:chOff x="0" y="0"/>
              <a:chExt cx="1982646" cy="1189586"/>
            </a:xfrm>
          </p:grpSpPr>
          <p:sp>
            <p:nvSpPr>
              <p:cNvPr id="211" name="Rectangle"/>
              <p:cNvSpPr/>
              <p:nvPr/>
            </p:nvSpPr>
            <p:spPr>
              <a:xfrm>
                <a:off x="-1" y="0"/>
                <a:ext cx="1982648" cy="1189587"/>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p>
            </p:txBody>
          </p:sp>
          <p:sp>
            <p:nvSpPr>
              <p:cNvPr id="212" name="Add (append) the data into the new table"/>
              <p:cNvSpPr txBox="1"/>
              <p:nvPr/>
            </p:nvSpPr>
            <p:spPr>
              <a:xfrm>
                <a:off x="0" y="373591"/>
                <a:ext cx="1982647" cy="442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8231" tIns="78231" rIns="78231" bIns="78231" numCol="1" anchor="ctr">
                <a:spAutoFit/>
              </a:bodyPr>
              <a:lstStyle>
                <a:lvl1pPr algn="ctr" defTabSz="488950">
                  <a:lnSpc>
                    <a:spcPct val="90000"/>
                  </a:lnSpc>
                  <a:spcBef>
                    <a:spcPts val="400"/>
                  </a:spcBef>
                  <a:defRPr sz="1100">
                    <a:solidFill>
                      <a:srgbClr val="FFFFFF"/>
                    </a:solidFill>
                    <a:latin typeface="Calibri Light"/>
                    <a:ea typeface="Calibri Light"/>
                    <a:cs typeface="Calibri Light"/>
                    <a:sym typeface="Calibri Light"/>
                  </a:defRPr>
                </a:lvl1pPr>
              </a:lstStyle>
              <a:p>
                <a:pPr/>
                <a:r>
                  <a:t>Add (append) the data into the new table</a:t>
                </a:r>
              </a:p>
            </p:txBody>
          </p:sp>
        </p:grpSp>
        <p:grpSp>
          <p:nvGrpSpPr>
            <p:cNvPr id="216" name="Group"/>
            <p:cNvGrpSpPr/>
            <p:nvPr/>
          </p:nvGrpSpPr>
          <p:grpSpPr>
            <a:xfrm>
              <a:off x="0" y="3291193"/>
              <a:ext cx="1982647" cy="1189588"/>
              <a:chOff x="0" y="0"/>
              <a:chExt cx="1982646" cy="1189586"/>
            </a:xfrm>
          </p:grpSpPr>
          <p:sp>
            <p:nvSpPr>
              <p:cNvPr id="214" name="Rectangle"/>
              <p:cNvSpPr/>
              <p:nvPr/>
            </p:nvSpPr>
            <p:spPr>
              <a:xfrm>
                <a:off x="-1" y="0"/>
                <a:ext cx="1982648" cy="1189587"/>
              </a:xfrm>
              <a:prstGeom prst="rect">
                <a:avLst/>
              </a:prstGeom>
              <a:solidFill>
                <a:schemeClr val="accent1"/>
              </a:solidFill>
              <a:ln w="12700" cap="flat">
                <a:solidFill>
                  <a:srgbClr val="FFFFFF"/>
                </a:solidFill>
                <a:prstDash val="solid"/>
                <a:miter lim="800000"/>
              </a:ln>
              <a:effectLst/>
            </p:spPr>
            <p:txBody>
              <a:bodyPr wrap="square" lIns="45719" tIns="45719" rIns="45719" bIns="45719" numCol="1" anchor="ctr">
                <a:noAutofit/>
              </a:bodyPr>
              <a:lstStyle/>
              <a:p>
                <a:pPr algn="ctr" defTabSz="488950">
                  <a:lnSpc>
                    <a:spcPct val="90000"/>
                  </a:lnSpc>
                  <a:spcBef>
                    <a:spcPts val="700"/>
                  </a:spcBef>
                  <a:defRPr>
                    <a:solidFill>
                      <a:srgbClr val="FFFFFF"/>
                    </a:solidFill>
                  </a:defRPr>
                </a:pPr>
              </a:p>
            </p:txBody>
          </p:sp>
          <p:sp>
            <p:nvSpPr>
              <p:cNvPr id="215" name="Create a data frame and export it to CSV"/>
              <p:cNvSpPr txBox="1"/>
              <p:nvPr/>
            </p:nvSpPr>
            <p:spPr>
              <a:xfrm>
                <a:off x="0" y="373591"/>
                <a:ext cx="1982647" cy="442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8231" tIns="78231" rIns="78231" bIns="78231" numCol="1" anchor="ctr">
                <a:spAutoFit/>
              </a:bodyPr>
              <a:lstStyle>
                <a:lvl1pPr algn="ctr" defTabSz="488950">
                  <a:lnSpc>
                    <a:spcPct val="90000"/>
                  </a:lnSpc>
                  <a:spcBef>
                    <a:spcPts val="400"/>
                  </a:spcBef>
                  <a:defRPr sz="1100">
                    <a:solidFill>
                      <a:srgbClr val="FFFFFF"/>
                    </a:solidFill>
                    <a:latin typeface="Calibri Light"/>
                    <a:ea typeface="Calibri Light"/>
                    <a:cs typeface="Calibri Light"/>
                    <a:sym typeface="Calibri Light"/>
                  </a:defRPr>
                </a:lvl1pPr>
              </a:lstStyle>
              <a:p>
                <a:pPr/>
                <a:r>
                  <a:t>Create a data frame and export it to CSV</a:t>
                </a:r>
              </a:p>
            </p:txBody>
          </p:sp>
        </p:grpSp>
      </p:grpSp>
      <p:sp>
        <p:nvSpPr>
          <p:cNvPr id="218" name="TextBox 19"/>
          <p:cNvSpPr txBox="1"/>
          <p:nvPr/>
        </p:nvSpPr>
        <p:spPr>
          <a:xfrm>
            <a:off x="5694513" y="5498891"/>
            <a:ext cx="4800351" cy="9172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https://github.com/justbuildin/IBM-Data-Science-Program-/blob/main/1.jupyter-labs-webscraping.ipynb</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